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4" r:id="rId27"/>
    <p:sldId id="281" r:id="rId28"/>
    <p:sldId id="291" r:id="rId29"/>
    <p:sldId id="282" r:id="rId30"/>
    <p:sldId id="284" r:id="rId31"/>
    <p:sldId id="292" r:id="rId32"/>
    <p:sldId id="285" r:id="rId33"/>
    <p:sldId id="297" r:id="rId34"/>
    <p:sldId id="286" r:id="rId35"/>
    <p:sldId id="293" r:id="rId36"/>
    <p:sldId id="287" r:id="rId37"/>
    <p:sldId id="296" r:id="rId3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rrXQSU4NrpE6LOoSBhTRdUST8r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ckenbauer Christine" initials="RC" lastIdx="0" clrIdx="0">
    <p:extLst>
      <p:ext uri="{19B8F6BF-5375-455C-9EA6-DF929625EA0E}">
        <p15:presenceInfo xmlns:p15="http://schemas.microsoft.com/office/powerpoint/2012/main" userId="S-1-5-21-92820539-1866794092-1275988791-47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4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3139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485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781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7773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7875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6720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2938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4362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0388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2113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0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182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8655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2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4289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3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2579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50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5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2464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6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6245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7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7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8755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8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6893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9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3240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1960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9246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2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028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5442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40538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40311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21651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2773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2831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59141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19232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8623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9532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56565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6919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03698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B8BE0-9BCA-41F9-859C-7B96477E154E}" type="slidenum">
              <a:rPr lang="de-DE" smtClean="0">
                <a:solidFill>
                  <a:prstClr val="black"/>
                </a:solidFill>
                <a:latin typeface="Calibri" panose="020F0502020204030204"/>
              </a:rPr>
              <a:pPr/>
              <a:t>37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9023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elternverein@parhamer.at" TargetMode="External"/><Relationship Id="rId4" Type="http://schemas.openxmlformats.org/officeDocument/2006/relationships/hyperlink" Target="http://www.instagram.com/elternvereinparhame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10" Type="http://schemas.openxmlformats.org/officeDocument/2006/relationships/image" Target="../media/image26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g"/><Relationship Id="rId11" Type="http://schemas.openxmlformats.org/officeDocument/2006/relationships/image" Target="../media/image45.png"/><Relationship Id="rId5" Type="http://schemas.openxmlformats.org/officeDocument/2006/relationships/image" Target="../media/image39.jpg"/><Relationship Id="rId10" Type="http://schemas.openxmlformats.org/officeDocument/2006/relationships/image" Target="../media/image44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12" Type="http://schemas.openxmlformats.org/officeDocument/2006/relationships/image" Target="../media/image6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jpg"/><Relationship Id="rId11" Type="http://schemas.openxmlformats.org/officeDocument/2006/relationships/image" Target="../media/image64.jpg"/><Relationship Id="rId5" Type="http://schemas.openxmlformats.org/officeDocument/2006/relationships/image" Target="../media/image58.jpg"/><Relationship Id="rId10" Type="http://schemas.openxmlformats.org/officeDocument/2006/relationships/image" Target="../media/image63.jpg"/><Relationship Id="rId4" Type="http://schemas.openxmlformats.org/officeDocument/2006/relationships/image" Target="../media/image57.jpg"/><Relationship Id="rId9" Type="http://schemas.openxmlformats.org/officeDocument/2006/relationships/image" Target="../media/image6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elternvereinparhamer.com/2017/10/27/schuelerunfallversicherung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6.emf"/><Relationship Id="rId4" Type="http://schemas.openxmlformats.org/officeDocument/2006/relationships/package" Target="../embeddings/Microsoft_Excel_Worksheet.xls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dolf-gastwirtschaft.at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370448" y="140678"/>
            <a:ext cx="9144000" cy="173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Calibri"/>
              <a:buNone/>
            </a:pPr>
            <a:r>
              <a:rPr lang="de-AT" sz="7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Herzlich</a:t>
            </a:r>
            <a:r>
              <a:rPr lang="de-AT" sz="7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7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Willkommen</a:t>
            </a:r>
            <a:r>
              <a:rPr lang="de-AT" sz="7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7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70448" y="2224510"/>
            <a:ext cx="11185448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4400" b="0" i="0" u="none" strike="noStrike" cap="none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zur </a:t>
            </a:r>
            <a:r>
              <a:rPr lang="de-AT" sz="4400" b="1" i="0" u="none" strike="noStrike" cap="none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Hauptversammlung 2020</a:t>
            </a:r>
            <a:br>
              <a:rPr lang="de-AT" sz="4400" b="1" i="0" u="none" strike="noStrike" cap="none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4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des Elternvereins am </a:t>
            </a:r>
            <a:r>
              <a:rPr lang="de-AT" sz="4400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Parhamergymnasium</a:t>
            </a:r>
            <a:endParaRPr lang="de-AT" sz="4400" dirty="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400" i="0" u="none" strike="noStrike" cap="none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am 20.10.2020</a:t>
            </a:r>
            <a:endParaRPr sz="2400" dirty="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4400"/>
              <a:buFont typeface="Calibri"/>
              <a:buNone/>
            </a:pPr>
            <a:r>
              <a:rPr lang="de-AT" b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Tagesordnung</a:t>
            </a:r>
            <a:endParaRPr b="1"/>
          </a:p>
        </p:txBody>
      </p:sp>
      <p:sp>
        <p:nvSpPr>
          <p:cNvPr id="98" name="Google Shape;98;p2"/>
          <p:cNvSpPr txBox="1">
            <a:spLocks noGrp="1"/>
          </p:cNvSpPr>
          <p:nvPr>
            <p:ph type="body" idx="1"/>
          </p:nvPr>
        </p:nvSpPr>
        <p:spPr>
          <a:xfrm>
            <a:off x="838200" y="1188720"/>
            <a:ext cx="10515600" cy="498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Eröffnung und Begrüßung durch Obfrau Eva </a:t>
            </a:r>
            <a:r>
              <a:rPr lang="de-AT" dirty="0" err="1">
                <a:solidFill>
                  <a:srgbClr val="2F255C"/>
                </a:solidFill>
              </a:rPr>
              <a:t>Massauer</a:t>
            </a:r>
            <a:r>
              <a:rPr lang="de-AT" dirty="0">
                <a:solidFill>
                  <a:srgbClr val="2F255C"/>
                </a:solidFill>
              </a:rPr>
              <a:t>-Kren</a:t>
            </a:r>
            <a:endParaRPr dirty="0"/>
          </a:p>
          <a:p>
            <a:pPr marL="228600" lvl="0" indent="-228600">
              <a:lnSpc>
                <a:spcPct val="80000"/>
              </a:lnSpc>
              <a:buClr>
                <a:srgbClr val="2F255C"/>
              </a:buClr>
              <a:buSzPts val="2800"/>
            </a:pPr>
            <a:r>
              <a:rPr lang="de-AT" dirty="0">
                <a:solidFill>
                  <a:srgbClr val="2F255C"/>
                </a:solidFill>
              </a:rPr>
              <a:t>Bericht über Aktivitäten im vergangenen Vereinsjahr durch Obfrau</a:t>
            </a:r>
            <a:r>
              <a:rPr lang="de-AT" dirty="0">
                <a:solidFill>
                  <a:srgbClr val="FF0000"/>
                </a:solidFill>
              </a:rPr>
              <a:t> </a:t>
            </a:r>
            <a:endParaRPr dirty="0">
              <a:solidFill>
                <a:srgbClr val="FF0000"/>
              </a:solidFill>
            </a:endParaRP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Bericht der </a:t>
            </a:r>
            <a:r>
              <a:rPr lang="de-AT" dirty="0" err="1">
                <a:solidFill>
                  <a:srgbClr val="2F255C"/>
                </a:solidFill>
              </a:rPr>
              <a:t>Kassierin</a:t>
            </a:r>
            <a:r>
              <a:rPr lang="de-AT" dirty="0">
                <a:solidFill>
                  <a:srgbClr val="2F255C"/>
                </a:solidFill>
              </a:rPr>
              <a:t> Christine Ruckenbauer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Bericht der Rechnungsprüferinnen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Antrag auf Entlastung des Vorstandes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Vorstellung der Kandidat*innen für den EV Vorstand 2020_21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Wahl des Vorstandes und der SGA Vertreter*innen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Festlegung des Mitgliedsbeitrages 2020_21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Vorschau auf das Vereinsjahr 2020_21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800"/>
              <a:buChar char="•"/>
            </a:pPr>
            <a:r>
              <a:rPr lang="de-AT" dirty="0">
                <a:solidFill>
                  <a:srgbClr val="2F255C"/>
                </a:solidFill>
              </a:rPr>
              <a:t>Allfälliges</a:t>
            </a:r>
            <a:endParaRPr dirty="0"/>
          </a:p>
          <a:p>
            <a:pPr marL="228600" lvl="0" indent="-508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60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800"/>
              <a:buFont typeface="Calibri"/>
              <a:buNone/>
            </a:pPr>
            <a:r>
              <a:rPr lang="de-AT" sz="2800" b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Bericht der Obfrau über Aktivitäten im vergangenen Vereinsjahr</a:t>
            </a:r>
            <a:endParaRPr sz="2800" b="1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838200" y="967410"/>
            <a:ext cx="10515600" cy="520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Tätigkeit der EV Mitglieder ehrenamtlich und unentgeltlich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EV vertritt Interessen der Eltern und Erziehungsberechtigten an der Unterrichts- u. Erziehungsarbeit der Schule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Aktive Schulpartnerschaft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Ermöglicht durch finanzielle Unterstützung</a:t>
            </a:r>
            <a:r>
              <a:rPr lang="de-AT" sz="2400" dirty="0">
                <a:solidFill>
                  <a:srgbClr val="FF0000"/>
                </a:solidFill>
              </a:rPr>
              <a:t> </a:t>
            </a:r>
            <a:r>
              <a:rPr lang="de-AT" sz="2400" dirty="0">
                <a:solidFill>
                  <a:srgbClr val="2F255C"/>
                </a:solidFill>
              </a:rPr>
              <a:t>von Schüler*innen einkommensschwacher Familien </a:t>
            </a:r>
            <a:r>
              <a:rPr lang="de-AT" sz="2400" dirty="0">
                <a:solidFill>
                  <a:srgbClr val="FF0000"/>
                </a:solidFill>
              </a:rPr>
              <a:t> </a:t>
            </a:r>
            <a:r>
              <a:rPr lang="de-AT" sz="2400" dirty="0">
                <a:solidFill>
                  <a:srgbClr val="2F255C"/>
                </a:solidFill>
              </a:rPr>
              <a:t>die Teilnahme an mehrtägigen Schulveranstaltungen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Schulprojekte (Safer Internet, Suchtprävention, Body &amp; Love)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Schulveranstaltungen (</a:t>
            </a:r>
            <a:r>
              <a:rPr lang="de-AT" sz="2400" dirty="0">
                <a:solidFill>
                  <a:srgbClr val="A5A5A5"/>
                </a:solidFill>
              </a:rPr>
              <a:t>Schulball</a:t>
            </a:r>
            <a:r>
              <a:rPr lang="de-AT" sz="2400" dirty="0">
                <a:solidFill>
                  <a:srgbClr val="2F255C"/>
                </a:solidFill>
              </a:rPr>
              <a:t>, </a:t>
            </a:r>
            <a:r>
              <a:rPr lang="de-AT" sz="2400" dirty="0" err="1">
                <a:solidFill>
                  <a:srgbClr val="2F255C"/>
                </a:solidFill>
              </a:rPr>
              <a:t>Clubbing</a:t>
            </a:r>
            <a:r>
              <a:rPr lang="de-AT" sz="2400" dirty="0">
                <a:solidFill>
                  <a:srgbClr val="2F255C"/>
                </a:solidFill>
              </a:rPr>
              <a:t>, Faschingsfest, </a:t>
            </a:r>
            <a:r>
              <a:rPr lang="de-AT" sz="2400" dirty="0">
                <a:solidFill>
                  <a:srgbClr val="A5A5A5"/>
                </a:solidFill>
              </a:rPr>
              <a:t>Sportfest</a:t>
            </a:r>
            <a:r>
              <a:rPr lang="de-AT" sz="2400" dirty="0">
                <a:solidFill>
                  <a:srgbClr val="2F255C"/>
                </a:solidFill>
              </a:rPr>
              <a:t>, Maturant*</a:t>
            </a:r>
            <a:r>
              <a:rPr lang="de-AT" sz="2400" dirty="0" err="1">
                <a:solidFill>
                  <a:srgbClr val="2F255C"/>
                </a:solidFill>
              </a:rPr>
              <a:t>innenverabschiedung</a:t>
            </a:r>
            <a:r>
              <a:rPr lang="de-AT" sz="2400" dirty="0">
                <a:solidFill>
                  <a:srgbClr val="2F255C"/>
                </a:solidFill>
              </a:rPr>
              <a:t>, </a:t>
            </a:r>
            <a:r>
              <a:rPr lang="de-AT" sz="2400" dirty="0">
                <a:solidFill>
                  <a:srgbClr val="A5A5A5"/>
                </a:solidFill>
              </a:rPr>
              <a:t>Kreativklassenabend</a:t>
            </a:r>
            <a:r>
              <a:rPr lang="de-AT" sz="2400" dirty="0">
                <a:solidFill>
                  <a:srgbClr val="2F255C"/>
                </a:solidFill>
              </a:rPr>
              <a:t>, …)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Schülerbasisversicherung (Schul- und Freizeitunfälle)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Jahresbericht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255C"/>
              </a:buClr>
              <a:buSzPts val="2400"/>
              <a:buChar char="•"/>
            </a:pPr>
            <a:r>
              <a:rPr lang="de-AT" sz="2400" dirty="0">
                <a:solidFill>
                  <a:srgbClr val="2F255C"/>
                </a:solidFill>
              </a:rPr>
              <a:t>Verschiedenes (Weihnachten Teilen, </a:t>
            </a:r>
            <a:r>
              <a:rPr lang="de-AT" sz="2400" dirty="0" err="1">
                <a:solidFill>
                  <a:srgbClr val="2F255C"/>
                </a:solidFill>
              </a:rPr>
              <a:t>Body&amp;Love</a:t>
            </a:r>
            <a:r>
              <a:rPr lang="de-AT" sz="2400" dirty="0">
                <a:solidFill>
                  <a:srgbClr val="2F255C"/>
                </a:solidFill>
              </a:rPr>
              <a:t> WS ...)</a:t>
            </a:r>
            <a:endParaRPr sz="2400" dirty="0">
              <a:solidFill>
                <a:srgbClr val="2F255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838200" y="2305878"/>
            <a:ext cx="10515600" cy="1123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None/>
            </a:pPr>
            <a:r>
              <a:rPr lang="de-AT" sz="4400" b="1" dirty="0">
                <a:solidFill>
                  <a:srgbClr val="002060"/>
                </a:solidFill>
              </a:rPr>
              <a:t>Rückblicke auf das vergangene Vereinsjahr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None/>
            </a:pPr>
            <a:r>
              <a:rPr lang="de-AT" sz="4400" b="1" dirty="0">
                <a:solidFill>
                  <a:srgbClr val="002060"/>
                </a:solidFill>
              </a:rPr>
              <a:t>SJ 2019_20</a:t>
            </a:r>
            <a:endParaRPr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84770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de-AT" sz="4000" b="1" dirty="0">
                <a:solidFill>
                  <a:srgbClr val="002060"/>
                </a:solidFill>
              </a:rPr>
              <a:t>Wir sind Elternverein- </a:t>
            </a:r>
            <a:br>
              <a:rPr lang="de-AT" sz="4000" b="1" dirty="0">
                <a:solidFill>
                  <a:srgbClr val="002060"/>
                </a:solidFill>
              </a:rPr>
            </a:br>
            <a:r>
              <a:rPr lang="de-AT" sz="4000" b="1" dirty="0">
                <a:solidFill>
                  <a:srgbClr val="002060"/>
                </a:solidFill>
              </a:rPr>
              <a:t>vielen Dank!</a:t>
            </a:r>
            <a:endParaRPr sz="4000" b="1" dirty="0">
              <a:solidFill>
                <a:srgbClr val="002060"/>
              </a:solidFill>
            </a:endParaRPr>
          </a:p>
        </p:txBody>
      </p:sp>
      <p:pic>
        <p:nvPicPr>
          <p:cNvPr id="124" name="Google Shape;124;p5" descr="Ein Bild, das Foto, anzeigend, darstellend, drinnen enthält.&#10;&#10;Automatisch generierte Beschreibu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1665" y="1690688"/>
            <a:ext cx="7547949" cy="4247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" descr="Ein Bild, das Person, darstellend, Gruppe, Foto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8972" y="262556"/>
            <a:ext cx="4082225" cy="306166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/>
          <p:nvPr/>
        </p:nvSpPr>
        <p:spPr>
          <a:xfrm>
            <a:off x="7968972" y="3429000"/>
            <a:ext cx="4082225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AT" sz="1600" b="1" dirty="0" err="1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Kabarettsbesuch</a:t>
            </a:r>
            <a:r>
              <a:rPr lang="de-AT" sz="1600" b="1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de-AT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„noch </a:t>
            </a:r>
            <a:r>
              <a:rPr lang="de-AT" sz="1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BildungsFerner</a:t>
            </a:r>
            <a:r>
              <a:rPr lang="de-AT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</a:p>
          <a:p>
            <a:pPr lvl="0"/>
            <a:r>
              <a:rPr lang="de-AT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(Auf eigene Kosten)</a:t>
            </a:r>
          </a:p>
        </p:txBody>
      </p:sp>
      <p:sp>
        <p:nvSpPr>
          <p:cNvPr id="127" name="Google Shape;127;p5"/>
          <p:cNvSpPr txBox="1"/>
          <p:nvPr/>
        </p:nvSpPr>
        <p:spPr>
          <a:xfrm>
            <a:off x="321665" y="5938424"/>
            <a:ext cx="19050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Jour fixe</a:t>
            </a:r>
            <a:r>
              <a:rPr lang="de-AT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1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ZOOM</a:t>
            </a:r>
            <a:endParaRPr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838200" y="628028"/>
            <a:ext cx="5912556" cy="125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520"/>
              <a:buFont typeface="Calibri"/>
              <a:buNone/>
            </a:pPr>
            <a:r>
              <a:rPr lang="de-AT" sz="2520" b="1" dirty="0">
                <a:solidFill>
                  <a:srgbClr val="002060"/>
                </a:solidFill>
              </a:rPr>
              <a:t>Das Vorstandsteam 2019</a:t>
            </a:r>
            <a:r>
              <a:rPr lang="de-AT" sz="2600" b="1" dirty="0">
                <a:solidFill>
                  <a:srgbClr val="002060"/>
                </a:solidFill>
              </a:rPr>
              <a:t>_2</a:t>
            </a:r>
            <a:r>
              <a:rPr lang="de-AT" sz="2520" b="1" dirty="0">
                <a:solidFill>
                  <a:srgbClr val="002060"/>
                </a:solidFill>
              </a:rPr>
              <a:t>0</a:t>
            </a:r>
            <a:br>
              <a:rPr lang="de-AT" sz="2520" b="1" dirty="0">
                <a:solidFill>
                  <a:srgbClr val="002060"/>
                </a:solidFill>
              </a:rPr>
            </a:br>
            <a:br>
              <a:rPr lang="de-AT" sz="2520" b="1" dirty="0">
                <a:solidFill>
                  <a:srgbClr val="002060"/>
                </a:solidFill>
              </a:rPr>
            </a:br>
            <a:r>
              <a:rPr lang="de-AT" sz="1440" dirty="0">
                <a:solidFill>
                  <a:srgbClr val="002060"/>
                </a:solidFill>
              </a:rPr>
              <a:t>Eva Massauer-Kren (Obfrau)</a:t>
            </a:r>
            <a:r>
              <a:rPr lang="de-AT" sz="1440" b="1" dirty="0">
                <a:solidFill>
                  <a:srgbClr val="002060"/>
                </a:solidFill>
              </a:rPr>
              <a:t>	</a:t>
            </a:r>
            <a:r>
              <a:rPr lang="de-AT" sz="1440" dirty="0">
                <a:solidFill>
                  <a:srgbClr val="002060"/>
                </a:solidFill>
              </a:rPr>
              <a:t>Georg Lahninger (</a:t>
            </a:r>
            <a:r>
              <a:rPr lang="de-AT" sz="1440" dirty="0" err="1">
                <a:solidFill>
                  <a:srgbClr val="002060"/>
                </a:solidFill>
              </a:rPr>
              <a:t>Obfraustv</a:t>
            </a:r>
            <a:r>
              <a:rPr lang="de-AT" sz="1440" dirty="0">
                <a:solidFill>
                  <a:srgbClr val="002060"/>
                </a:solidFill>
              </a:rPr>
              <a:t>.)</a:t>
            </a:r>
            <a:br>
              <a:rPr lang="de-AT" sz="1440" dirty="0">
                <a:solidFill>
                  <a:srgbClr val="002060"/>
                </a:solidFill>
              </a:rPr>
            </a:br>
            <a:r>
              <a:rPr lang="de-AT" sz="1440" dirty="0">
                <a:solidFill>
                  <a:srgbClr val="002060"/>
                </a:solidFill>
              </a:rPr>
              <a:t>Christine Ruckenbauer (Kassierin)	Karin Auer (</a:t>
            </a:r>
            <a:r>
              <a:rPr lang="de-AT" sz="1440" dirty="0" err="1">
                <a:solidFill>
                  <a:srgbClr val="002060"/>
                </a:solidFill>
              </a:rPr>
              <a:t>Kassierinstv</a:t>
            </a:r>
            <a:r>
              <a:rPr lang="de-AT" sz="1440" dirty="0">
                <a:solidFill>
                  <a:srgbClr val="002060"/>
                </a:solidFill>
              </a:rPr>
              <a:t>.)</a:t>
            </a:r>
            <a:br>
              <a:rPr lang="de-AT" sz="1440" dirty="0">
                <a:solidFill>
                  <a:srgbClr val="002060"/>
                </a:solidFill>
              </a:rPr>
            </a:br>
            <a:r>
              <a:rPr lang="de-AT" sz="1440" dirty="0">
                <a:solidFill>
                  <a:srgbClr val="002060"/>
                </a:solidFill>
              </a:rPr>
              <a:t>Claudia Kaufmann (Schriftführerin)	Brigitte Moser (</a:t>
            </a:r>
            <a:r>
              <a:rPr lang="de-AT" sz="1440" dirty="0" err="1">
                <a:solidFill>
                  <a:srgbClr val="002060"/>
                </a:solidFill>
              </a:rPr>
              <a:t>Schriftführerinstv</a:t>
            </a:r>
            <a:r>
              <a:rPr lang="de-AT" sz="1440" dirty="0">
                <a:solidFill>
                  <a:srgbClr val="002060"/>
                </a:solidFill>
              </a:rPr>
              <a:t>.)</a:t>
            </a:r>
            <a:br>
              <a:rPr lang="de-AT" sz="1440" dirty="0">
                <a:solidFill>
                  <a:srgbClr val="002060"/>
                </a:solidFill>
              </a:rPr>
            </a:br>
            <a:r>
              <a:rPr lang="de-AT" sz="1440" dirty="0">
                <a:solidFill>
                  <a:srgbClr val="002060"/>
                </a:solidFill>
              </a:rPr>
              <a:t>Katharina Langer (SGA)		Ari Arif (SGA)</a:t>
            </a:r>
            <a:br>
              <a:rPr lang="de-AT" sz="1440" dirty="0">
                <a:solidFill>
                  <a:srgbClr val="002060"/>
                </a:solidFill>
              </a:rPr>
            </a:br>
            <a:r>
              <a:rPr lang="de-AT" sz="1440" dirty="0">
                <a:solidFill>
                  <a:srgbClr val="002060"/>
                </a:solidFill>
              </a:rPr>
              <a:t>	</a:t>
            </a:r>
            <a:r>
              <a:rPr lang="de-AT" sz="2200" dirty="0">
                <a:solidFill>
                  <a:srgbClr val="002060"/>
                </a:solidFill>
              </a:rPr>
              <a:t>Danke für Euren Einsatz!</a:t>
            </a:r>
            <a:br>
              <a:rPr lang="de-AT" sz="2520" b="1" dirty="0">
                <a:solidFill>
                  <a:srgbClr val="002060"/>
                </a:solidFill>
              </a:rPr>
            </a:br>
            <a:r>
              <a:rPr lang="de-AT" sz="2520" b="1" dirty="0">
                <a:solidFill>
                  <a:srgbClr val="002060"/>
                </a:solidFill>
              </a:rPr>
              <a:t> </a:t>
            </a:r>
            <a:endParaRPr sz="2520" b="1" dirty="0">
              <a:solidFill>
                <a:srgbClr val="002060"/>
              </a:solidFill>
            </a:endParaRPr>
          </a:p>
        </p:txBody>
      </p:sp>
      <p:pic>
        <p:nvPicPr>
          <p:cNvPr id="136" name="Google Shape;136;p6" descr="Ein Bild, das Person, darstellend, Foto, Gruppe enthält.&#10;&#10;Automatisch generierte Beschreibu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878634"/>
            <a:ext cx="6528217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6" descr="Ein Bild, das Foto, anzeigend, drinnen, Monitor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2034" y="711463"/>
            <a:ext cx="4041913" cy="3012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7" descr="Ein Bild, das Person, Frau, drinnen, Wein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941" y="196947"/>
            <a:ext cx="7862857" cy="478301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 txBox="1"/>
          <p:nvPr/>
        </p:nvSpPr>
        <p:spPr>
          <a:xfrm>
            <a:off x="8736037" y="323556"/>
            <a:ext cx="2996418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DANKE Karin!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Für Deinen langjährigen aktiven Einsatz im Parhamerelternverein ☺</a:t>
            </a:r>
            <a:endParaRPr sz="1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7" descr="Ein Bild, das Pflanze, Blume, Blumenstrauß, Tisch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36037" y="2077882"/>
            <a:ext cx="2935459" cy="2201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/>
          <p:nvPr/>
        </p:nvSpPr>
        <p:spPr>
          <a:xfrm>
            <a:off x="5724938" y="1484242"/>
            <a:ext cx="62815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www.elternvereinparhamer.com</a:t>
            </a:r>
            <a:endParaRPr sz="28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8" descr="Ein Bild, das Screenshot enthält.&#10;&#10;Automatisch generierte Beschreibun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0499" y="-145774"/>
            <a:ext cx="38537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8"/>
          <p:cNvSpPr txBox="1"/>
          <p:nvPr/>
        </p:nvSpPr>
        <p:spPr>
          <a:xfrm>
            <a:off x="5367131" y="2483007"/>
            <a:ext cx="68248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u="sng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www.instagram.com/elternvereinparhamer</a:t>
            </a:r>
            <a:r>
              <a:rPr lang="de-AT" sz="2800" b="1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800" b="1" dirty="0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 txBox="1"/>
          <p:nvPr/>
        </p:nvSpPr>
        <p:spPr>
          <a:xfrm>
            <a:off x="5724939" y="3371383"/>
            <a:ext cx="43599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elternverein@parhamer.at</a:t>
            </a:r>
            <a:endParaRPr sz="2800" b="1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1C385DD-D000-48A8-83EA-9D1406F7F971}"/>
              </a:ext>
            </a:extLst>
          </p:cNvPr>
          <p:cNvSpPr txBox="1"/>
          <p:nvPr/>
        </p:nvSpPr>
        <p:spPr>
          <a:xfrm>
            <a:off x="5406917" y="383787"/>
            <a:ext cx="6456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dirty="0">
                <a:solidFill>
                  <a:schemeClr val="accent1">
                    <a:lumMod val="50000"/>
                  </a:schemeClr>
                </a:solidFill>
              </a:rPr>
              <a:t>Informationskanäle und Kommunikation:</a:t>
            </a:r>
            <a:endParaRPr lang="de-DE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760"/>
            <a:ext cx="7606748" cy="10148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9" descr="Ein Bild, das Text, Zeitung, Foto, viele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37075">
            <a:off x="6888519" y="3334578"/>
            <a:ext cx="5399765" cy="3523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9" descr="Ein Bild, das Text, Zeitung, Gebäude, Foto enthält.&#10;&#10;Automatisch generierte Beschreibu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75750">
            <a:off x="7167729" y="23800"/>
            <a:ext cx="4841342" cy="31986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9"/>
          <p:cNvSpPr txBox="1"/>
          <p:nvPr/>
        </p:nvSpPr>
        <p:spPr>
          <a:xfrm>
            <a:off x="0" y="4250266"/>
            <a:ext cx="5328356" cy="2607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Vielen Dank an die Schüler*innen und Lehrer*innen für die vielen tollen Beiträge, Frau </a:t>
            </a:r>
            <a:r>
              <a:rPr lang="de-A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Mag.</a:t>
            </a:r>
            <a:r>
              <a:rPr lang="de-AT" sz="2000" baseline="300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Alber-</a:t>
            </a:r>
            <a:r>
              <a:rPr lang="de-A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Trenkler</a:t>
            </a: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für das „Eintreiben“ und Sammeln, Christine Ruckenbauer für die Unterstützung beim Lektorat und Karin Auer für Ihre Hilfe bei der </a:t>
            </a:r>
            <a:r>
              <a:rPr lang="de-A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Inserentensuche</a:t>
            </a: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 Mein ganz besonderer Dank gilt </a:t>
            </a:r>
            <a:r>
              <a:rPr lang="de-A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Sisa</a:t>
            </a: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ERNST für die professionelle und völlig unentgeltliche grafische Gestaltung und Umsetzung des </a:t>
            </a:r>
            <a:r>
              <a:rPr lang="de-AT" sz="1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Parhamerjahresberichts</a:t>
            </a: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 descr="Ein Bild, das Foto, anzeigend, Person, gleich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487" y="0"/>
            <a:ext cx="5749648" cy="323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 descr="Ein Bild, das Foto, anzeigend, darstellend, gleich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487" y="3423104"/>
            <a:ext cx="5749648" cy="3236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 descr="Ein Bild, das Screenshot, Monitor, Bildschirm enthält.&#10;&#10;Automatisch generierte Beschreibu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4834" y="1292621"/>
            <a:ext cx="5594944" cy="314562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0"/>
          <p:cNvSpPr txBox="1"/>
          <p:nvPr/>
        </p:nvSpPr>
        <p:spPr>
          <a:xfrm>
            <a:off x="6314834" y="0"/>
            <a:ext cx="5741699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400" b="1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JahresBericht</a:t>
            </a:r>
            <a:r>
              <a:rPr lang="de-AT" sz="24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2019/20 ZOOM Kick OFF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Nach dem JB ist vor dem JB ;-) </a:t>
            </a:r>
            <a:b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AT" sz="1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Klassenjournalist*innen aus allen Klassen haben teilgenommen ☺</a:t>
            </a:r>
            <a:endParaRPr sz="18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1" descr="Ein Bild, das Tisch, Mädchen, klein, viele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8783" y="-462722"/>
            <a:ext cx="12390783" cy="8260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2" descr="Ein Bild, das Person, groß, Menge, Personen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634" y="850757"/>
            <a:ext cx="4270229" cy="569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2" descr="Ein Bild, das Person, groß, drinnen, Menge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0863" y="828547"/>
            <a:ext cx="7621137" cy="571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2"/>
          <p:cNvSpPr txBox="1"/>
          <p:nvPr/>
        </p:nvSpPr>
        <p:spPr>
          <a:xfrm>
            <a:off x="300634" y="95534"/>
            <a:ext cx="5349539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Kick OFF Discussing Future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12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2113" y="-53640"/>
            <a:ext cx="4202089" cy="882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3" descr="Ein Bild, das Bett, legend, Mann, Frau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428625" y="428625"/>
            <a:ext cx="34290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3" descr="Ein Bild, das Person, Tisch, Gruppe, stehend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220278"/>
            <a:ext cx="4850296" cy="363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 descr="Ein Bild, das Person, Mann, drinnen, haltend enthält.&#10;&#10;Automatisch generierte Beschreibu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1750" y="-13252"/>
            <a:ext cx="4850296" cy="3233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 descr="Ein Bild, das drinnen, Person, Foto, Gruppe enthält.&#10;&#10;Automatisch generierte Beschreibu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0297" y="3220278"/>
            <a:ext cx="5143500" cy="363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 descr="Ein Bild, das Person, Frau, sitzend, Man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9008992" y="3674996"/>
            <a:ext cx="3637723" cy="2728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 descr="Ein Bild, das Person, drinnen, Gruppe, groß enthält.&#10;&#10;Automatisch generierte Beschreibu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19665" y="-566976"/>
            <a:ext cx="5327968" cy="399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 descr="Ein Bild, das Text, Buch, Karte, Graffiti enthält.&#10;&#10;Automatisch generierte Beschreibu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4071694">
            <a:off x="1757565" y="2010486"/>
            <a:ext cx="2367887" cy="1775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 descr="Ein Bild, das sitzend, Bär, Tisch, gefüllt enthält.&#10;&#10;Automatisch generierte Beschreibu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6468696">
            <a:off x="6342334" y="3060098"/>
            <a:ext cx="2157308" cy="161798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3BF2C6C9-3410-4F07-98AF-C3B23FFF9F10}"/>
              </a:ext>
            </a:extLst>
          </p:cNvPr>
          <p:cNvSpPr/>
          <p:nvPr/>
        </p:nvSpPr>
        <p:spPr>
          <a:xfrm>
            <a:off x="1" y="2775114"/>
            <a:ext cx="1931620" cy="438538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Claudia </a:t>
            </a:r>
            <a:r>
              <a:rPr lang="de-DE" dirty="0" err="1"/>
              <a:t>Reiterer</a:t>
            </a:r>
            <a:r>
              <a:rPr lang="de-DE" dirty="0"/>
              <a:t> Moderation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089" y="633260"/>
            <a:ext cx="4382121" cy="5780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8491" y="487486"/>
            <a:ext cx="7483509" cy="3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926414">
            <a:off x="4950097" y="4511035"/>
            <a:ext cx="2459381" cy="1560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5" descr="Ein Bild, das Toilettenartikel, Lotion enthält.&#10;&#10;Automatisch generierte Beschreibun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825" y="1503800"/>
            <a:ext cx="5422074" cy="504022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5"/>
          <p:cNvSpPr txBox="1"/>
          <p:nvPr/>
        </p:nvSpPr>
        <p:spPr>
          <a:xfrm rot="-413">
            <a:off x="608380" y="58015"/>
            <a:ext cx="392749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Unterstützte Projekte:</a:t>
            </a:r>
            <a:r>
              <a:rPr lang="de-AT" dirty="0"/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Klassenbegrünung</a:t>
            </a:r>
            <a:r>
              <a:rPr lang="de-AT" dirty="0"/>
              <a:t>,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Parhamerflaschen</a:t>
            </a:r>
            <a:endParaRPr sz="32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5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576" y="842825"/>
            <a:ext cx="2683621" cy="3154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6" descr="Ein Bild, das Text, Zeitung enthält.&#10;&#10;Automatisch generierte Beschreibun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9047" y="82579"/>
            <a:ext cx="4109753" cy="3857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6" descr="Ein Bild, das Gebäude, sitzend, Haus, lebend enthält.&#10;&#10;Automatisch generierte Beschreibun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44" y="221854"/>
            <a:ext cx="6084711" cy="5874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6" descr="Ein Bild, das draußen, Gebäude, sitzend, viele enthält.&#10;&#10;Automatisch generierte Beschreibun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86449">
            <a:off x="6412910" y="2397760"/>
            <a:ext cx="3857959" cy="38579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D2F063B-3E7A-4C9E-B045-E128075C61C6}"/>
              </a:ext>
            </a:extLst>
          </p:cNvPr>
          <p:cNvSpPr txBox="1"/>
          <p:nvPr/>
        </p:nvSpPr>
        <p:spPr>
          <a:xfrm>
            <a:off x="203200" y="82579"/>
            <a:ext cx="2589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chemeClr val="accent1">
                    <a:lumMod val="50000"/>
                  </a:schemeClr>
                </a:solidFill>
              </a:rPr>
              <a:t>Lebensraum Schule</a:t>
            </a:r>
            <a:endParaRPr lang="de-DE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7" descr="Ein Bild, das Person, drinnen, Tisch, Foto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0"/>
            <a:ext cx="6434797" cy="643479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7"/>
          <p:cNvSpPr txBox="1"/>
          <p:nvPr/>
        </p:nvSpPr>
        <p:spPr>
          <a:xfrm>
            <a:off x="7439378" y="1702192"/>
            <a:ext cx="475262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Tag der offenen Türe</a:t>
            </a:r>
            <a:r>
              <a:rPr lang="de-AT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A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28.11.2019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Danke für die vielen leckeren Spenden und die tolle Hilfe am Buffet!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8" descr="Ein Bild, das Person, Foto, Gruppe, drinnen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1419" y="366346"/>
            <a:ext cx="6125308" cy="612530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8"/>
          <p:cNvSpPr txBox="1"/>
          <p:nvPr/>
        </p:nvSpPr>
        <p:spPr>
          <a:xfrm>
            <a:off x="7326489" y="1167618"/>
            <a:ext cx="4504267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Eltern </a:t>
            </a:r>
            <a:r>
              <a:rPr lang="de-AT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bei der  </a:t>
            </a:r>
            <a:r>
              <a:rPr lang="de-AT" sz="3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Berufsexpert*innenbörse </a:t>
            </a:r>
            <a:r>
              <a:rPr lang="de-AT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der</a:t>
            </a:r>
            <a:r>
              <a:rPr lang="de-AT" sz="3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Careerdays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für die 7. und 8. Klassen</a:t>
            </a:r>
            <a:endParaRPr sz="3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19" descr="Ein Bild, das Phase, Person, Szene, Personen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8740" y="0"/>
            <a:ext cx="3223260" cy="214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9" descr="Ein Bild, das Person, spielend, jung, Spiel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67762">
            <a:off x="5334674" y="-37817"/>
            <a:ext cx="3421672" cy="2293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9" descr="Ein Bild, das Person, stehend, drinnen, Decke enthält.&#10;&#10;Automatisch generierte Beschreibu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84780">
            <a:off x="4258244" y="4203441"/>
            <a:ext cx="3747428" cy="2498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9" descr="Ein Bild, das Person, stehend, lächelnd, Front enthält.&#10;&#10;Automatisch generierte Beschreibu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938796">
            <a:off x="492353" y="3429783"/>
            <a:ext cx="4038111" cy="269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9" descr="Ein Bild, das Person, Mann, drinnen, Persone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973011">
            <a:off x="8826850" y="2354580"/>
            <a:ext cx="3223260" cy="214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9" descr="Ein Bild, das Person, Phase, Szene, drinnen enthält.&#10;&#10;Automatisch generierte Beschreibu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63513">
            <a:off x="154189" y="794659"/>
            <a:ext cx="4246286" cy="2898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9" descr="Ein Bild, das Licht, Stern enthält.&#10;&#10;Automatisch generierte Beschreibu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83456" y="2598963"/>
            <a:ext cx="2382100" cy="158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9" descr="Ein Bild, das Person, drinnen, Kleidung, darstellend enthält.&#10;&#10;Automatisch generierte Beschreibu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640696">
            <a:off x="5171929" y="1956045"/>
            <a:ext cx="4171950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9" descr="Ein Bild, das Licht, sitzend, grün, dunkel enthält.&#10;&#10;Automatisch generierte Beschreibu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99513" y="703083"/>
            <a:ext cx="1838325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79D586A6-5A7A-4F9E-93A6-98F60669F27F}"/>
              </a:ext>
            </a:extLst>
          </p:cNvPr>
          <p:cNvSpPr txBox="1"/>
          <p:nvPr/>
        </p:nvSpPr>
        <p:spPr>
          <a:xfrm>
            <a:off x="228325" y="188562"/>
            <a:ext cx="4990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solidFill>
                  <a:srgbClr val="002060"/>
                </a:solidFill>
              </a:rPr>
              <a:t>Unterstufen</a:t>
            </a:r>
            <a:r>
              <a:rPr lang="en-GB" sz="3600" dirty="0">
                <a:solidFill>
                  <a:srgbClr val="002060"/>
                </a:solidFill>
              </a:rPr>
              <a:t>-Clubbing</a:t>
            </a:r>
          </a:p>
          <a:p>
            <a:r>
              <a:rPr lang="en-GB" sz="3600" dirty="0">
                <a:solidFill>
                  <a:schemeClr val="bg1"/>
                </a:solidFill>
              </a:rPr>
              <a:t>A not so silent night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0" descr="Ein Bild, das Person, drinnen, Phase, Gruppe enthält.&#10;&#10;Automatisch generierte Beschreibun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046" y="3429000"/>
            <a:ext cx="4610687" cy="30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0" descr="Ein Bild, das Person, Gruppe, drinnen, Personen enthält.&#10;&#10;Automatisch generierte Beschreibun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2329" y="0"/>
            <a:ext cx="4399671" cy="2933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0" descr="Ein Bild, das Person, stehend, haltend, Personen enthält.&#10;&#10;Automatisch generierte Beschreibun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17765">
            <a:off x="2546649" y="1907114"/>
            <a:ext cx="2584938" cy="1723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0" descr="Ein Bild, das Person, drinnen, Gruppe, groß enthält.&#10;&#10;Automatisch generierte Beschreibung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7719" y="4051593"/>
            <a:ext cx="3850736" cy="256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0" descr="Ein Bild, das Person, Tisch, drinnen, Essen enthält.&#10;&#10;Automatisch generierte Beschreibung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1261" y="4051592"/>
            <a:ext cx="3850739" cy="2567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0" descr="Ein Bild, das Person, drinnen, Tisch, Mann enthält.&#10;&#10;Automatisch generierte Beschreibung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62032">
            <a:off x="8785091" y="2269464"/>
            <a:ext cx="3090273" cy="2060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0" descr="Ein Bild, das Person, Mann, Tisch, jung enthält.&#10;&#10;Automatisch generierte Beschreibung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319872">
            <a:off x="-79621" y="977194"/>
            <a:ext cx="2797712" cy="1865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0" descr="Ein Bild, das Person, Frau, Paar, stehend enthält.&#10;&#10;Automatisch generierte Beschreibung"/>
          <p:cNvPicPr preferRelativeResize="0"/>
          <p:nvPr/>
        </p:nvPicPr>
        <p:blipFill rotWithShape="1"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5537" y="-32434"/>
            <a:ext cx="3056792" cy="203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0"/>
          <p:cNvPicPr preferRelativeResize="0"/>
          <p:nvPr/>
        </p:nvPicPr>
        <p:blipFill rotWithShape="1"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6532" y="1805940"/>
            <a:ext cx="3005797" cy="2254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0" descr="Ein Bild, das Essen, Tisch, drinnen, Tasse enthält.&#10;&#10;Automatisch generierte Beschreibung"/>
          <p:cNvPicPr preferRelativeResize="0"/>
          <p:nvPr/>
        </p:nvPicPr>
        <p:blipFill rotWithShape="1">
          <a:blip r:embed="rId1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8987" y="254245"/>
            <a:ext cx="2327542" cy="155169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0"/>
          <p:cNvSpPr txBox="1"/>
          <p:nvPr/>
        </p:nvSpPr>
        <p:spPr>
          <a:xfrm>
            <a:off x="-40999" y="-92599"/>
            <a:ext cx="51891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4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Faschingsfest für die 1. u. 2. Klassen</a:t>
            </a:r>
            <a:endParaRPr sz="2400" b="1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1" descr="Ein Bild, das Phase, Person, Szene, drinnen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334" y="3521222"/>
            <a:ext cx="4476750" cy="298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1" descr="Ein Bild, das Essen, Obst, farbig, Tisch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74296" y="1876448"/>
            <a:ext cx="3220622" cy="224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1" descr="Ein Bild, das Person, stehend, Mann, haltend enthält.&#10;&#10;Automatisch generierte Beschreibu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32195">
            <a:off x="4386387" y="3634079"/>
            <a:ext cx="1987964" cy="298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1" descr="Ein Bild, das Foto, darstellend, Mann, stehend enthält.&#10;&#10;Automatisch generierte Beschreibu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142668">
            <a:off x="108585" y="312794"/>
            <a:ext cx="4310283" cy="2873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1" descr="Ein Bild, das Person, haltend, Foto, darstellend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91258">
            <a:off x="6265834" y="4181910"/>
            <a:ext cx="3419173" cy="227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1" descr="Ein Bild, das Person, drinnen, darstellend, Frau enthält.&#10;&#10;Automatisch generierte Beschreibu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23180" y="-77875"/>
            <a:ext cx="3599096" cy="2399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1" descr="Ein Bild, das Essen, drinnen, Schüssel, gefüllt enthält.&#10;&#10;Automatisch generierte Beschreibu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2108395" y="2555440"/>
            <a:ext cx="2098724" cy="139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1" descr="Ein Bild, das Person, drinnen, Menge, Gruppe enthält.&#10;&#10;Automatisch generierte Beschreibu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780737">
            <a:off x="7618045" y="-268827"/>
            <a:ext cx="4171950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1" descr="Ein Bild, das Person, darstellend, Gruppe, Personen enthält.&#10;&#10;Automatisch generierte Beschreibu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13155" y="2228272"/>
            <a:ext cx="3878845" cy="2585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1" descr="Ein Bild, das drinnen, Tisch, Tasse, sitzend enthält.&#10;&#10;Automatisch generierte Beschreibu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4493415">
            <a:off x="7160205" y="2764715"/>
            <a:ext cx="1441770" cy="96118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1"/>
          <p:cNvSpPr txBox="1"/>
          <p:nvPr/>
        </p:nvSpPr>
        <p:spPr>
          <a:xfrm>
            <a:off x="-101132" y="-122639"/>
            <a:ext cx="292967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USt</a:t>
            </a:r>
            <a:r>
              <a:rPr lang="de-AT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Clubbing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0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Projekt Team</a:t>
            </a:r>
            <a:endParaRPr sz="2000" b="1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2" descr="Ein Bild, das Text, Schild, draußen, hängend enthält.&#10;&#10;Automatisch generierte Beschreibu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388" y="394481"/>
            <a:ext cx="6069037" cy="6069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7030" y="282527"/>
            <a:ext cx="4036714" cy="403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"/>
          <p:cNvSpPr txBox="1"/>
          <p:nvPr/>
        </p:nvSpPr>
        <p:spPr>
          <a:xfrm>
            <a:off x="990388" y="557578"/>
            <a:ext cx="93953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Weiters hat der Elternverein im vergangen Jahr unterstützt: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3"/>
          <p:cNvSpPr txBox="1"/>
          <p:nvPr/>
        </p:nvSpPr>
        <p:spPr>
          <a:xfrm>
            <a:off x="1125855" y="1705171"/>
            <a:ext cx="609219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Aktion der SV „Weihnachten teilen“ </a:t>
            </a:r>
            <a:endParaRPr dirty="0"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800"/>
              <a:buFont typeface="Calibri"/>
              <a:buChar char="•"/>
            </a:pPr>
            <a:r>
              <a:rPr lang="de-AT" sz="2800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Body&amp;Love</a:t>
            </a:r>
            <a:r>
              <a:rPr lang="de-AT" sz="28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 Workshop</a:t>
            </a:r>
            <a:endParaRPr dirty="0"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Font typeface="Calibri"/>
              <a:buChar char="•"/>
            </a:pP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….</a:t>
            </a:r>
            <a:endParaRPr sz="2400" dirty="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23" descr="Ein Bild, das Text enthält.&#10;&#10;Automatisch generierte Beschreibun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3777" y="3241248"/>
            <a:ext cx="4120444" cy="3090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Calibri"/>
              <a:buNone/>
            </a:pPr>
            <a:r>
              <a:rPr lang="de-AT" b="1">
                <a:solidFill>
                  <a:srgbClr val="1F3864"/>
                </a:solidFill>
              </a:rPr>
              <a:t>Maturant*innenverabschiedung 2020</a:t>
            </a:r>
            <a:endParaRPr b="1">
              <a:solidFill>
                <a:srgbClr val="1F3864"/>
              </a:solidFill>
            </a:endParaRPr>
          </a:p>
        </p:txBody>
      </p:sp>
      <p:pic>
        <p:nvPicPr>
          <p:cNvPr id="331" name="Google Shape;331;p24" descr="Ein Bild, das draußen, Person, Personen, Menge enthält.&#10;&#10;Automatisch generierte Beschreibu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8152" y="1348669"/>
            <a:ext cx="3916892" cy="293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4" descr="Ein Bild, das Person, draußen, stehend, Straße enthält.&#10;&#10;Automatisch generierte Beschreibun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9241" y="1348668"/>
            <a:ext cx="3916892" cy="293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4" descr="Ein Bild, das Person, drinnen, Personen, Gruppe enthält.&#10;&#10;Automatisch generierte Beschreibun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888" y="4064795"/>
            <a:ext cx="3193344" cy="239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4" descr="Ein Bild, das Person, drinnen, Tisch, Frau enthält.&#10;&#10;Automatisch generierte Beschreibung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5644" y="4343136"/>
            <a:ext cx="2675467" cy="211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4" descr="Ein Bild, das drinnen, Tisch, groß, sitzend enthält.&#10;&#10;Automatisch generierte Beschreibung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888" y="1472846"/>
            <a:ext cx="3193344" cy="239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5"/>
          <p:cNvSpPr txBox="1">
            <a:spLocks noGrp="1"/>
          </p:cNvSpPr>
          <p:nvPr>
            <p:ph type="title"/>
          </p:nvPr>
        </p:nvSpPr>
        <p:spPr>
          <a:xfrm>
            <a:off x="199481" y="180622"/>
            <a:ext cx="5196608" cy="72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Calibri"/>
              <a:buNone/>
            </a:pPr>
            <a:r>
              <a:rPr lang="de-AT" b="1" dirty="0">
                <a:solidFill>
                  <a:srgbClr val="1F3864"/>
                </a:solidFill>
              </a:rPr>
              <a:t>Jahresbericht 2019_20</a:t>
            </a:r>
            <a:endParaRPr b="1" dirty="0">
              <a:solidFill>
                <a:srgbClr val="1F3864"/>
              </a:solidFill>
            </a:endParaRPr>
          </a:p>
        </p:txBody>
      </p:sp>
      <p:pic>
        <p:nvPicPr>
          <p:cNvPr id="341" name="Google Shape;341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284" y="783590"/>
            <a:ext cx="3430265" cy="47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5" descr="Ein Bild, das Zeitung, Text enthält.&#10;&#10;Automatisch generierte Beschreibun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7861" y="180622"/>
            <a:ext cx="3464658" cy="2211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5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95110">
            <a:off x="8237021" y="2092731"/>
            <a:ext cx="3129969" cy="195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5" descr="Ein Bild, das Text enthält.&#10;&#10;Automatisch generierte Beschreibung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43188">
            <a:off x="5241846" y="747919"/>
            <a:ext cx="2942205" cy="1880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5" descr="Ein Bild, das Personen enthält.&#10;&#10;Automatisch generierte Beschreibung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02005">
            <a:off x="4142869" y="2700566"/>
            <a:ext cx="3721913" cy="233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5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2375" y="816764"/>
            <a:ext cx="985661" cy="985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5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47752" flipH="1">
            <a:off x="8014704" y="3928806"/>
            <a:ext cx="2766041" cy="17549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513284" y="5671904"/>
            <a:ext cx="6716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002060"/>
                </a:solidFill>
              </a:rPr>
              <a:t>Alle Familien, die im vergangenen Schuljahr Elternvereinsmitglied waren, bekommen den fast 200 Seiten starken, bunten Rückblick kostenlos. </a:t>
            </a:r>
            <a:br>
              <a:rPr lang="de-AT" dirty="0">
                <a:solidFill>
                  <a:srgbClr val="002060"/>
                </a:solidFill>
              </a:rPr>
            </a:br>
            <a:r>
              <a:rPr lang="de-AT" dirty="0">
                <a:solidFill>
                  <a:srgbClr val="002060"/>
                </a:solidFill>
              </a:rPr>
              <a:t>Der Jahresbericht ist im Sekretariat um 10€ auch käuflich zu erwerben.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2"/>
          <p:cNvSpPr txBox="1">
            <a:spLocks noGrp="1"/>
          </p:cNvSpPr>
          <p:nvPr>
            <p:ph type="title"/>
          </p:nvPr>
        </p:nvSpPr>
        <p:spPr>
          <a:xfrm>
            <a:off x="2442410" y="1885837"/>
            <a:ext cx="7307179" cy="154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4400"/>
              <a:buFont typeface="Calibri"/>
              <a:buNone/>
            </a:pPr>
            <a:r>
              <a:rPr lang="de-AT" sz="4400" b="1" dirty="0">
                <a:solidFill>
                  <a:srgbClr val="2F255C"/>
                </a:solidFill>
                <a:sym typeface="Calibri"/>
              </a:rPr>
              <a:t>Das Vereinsjahr SJ 2020_21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2202603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Calibri"/>
              <a:buNone/>
            </a:pPr>
            <a:r>
              <a:rPr lang="de-AT" b="1" dirty="0">
                <a:solidFill>
                  <a:srgbClr val="1F3864"/>
                </a:solidFill>
              </a:rPr>
              <a:t>Oberstufenlounge – Sitzgarnitur</a:t>
            </a:r>
            <a:br>
              <a:rPr lang="de-AT" b="1" dirty="0">
                <a:solidFill>
                  <a:srgbClr val="1F3864"/>
                </a:solidFill>
              </a:rPr>
            </a:br>
            <a:r>
              <a:rPr lang="de-AT" sz="1800" dirty="0">
                <a:solidFill>
                  <a:srgbClr val="1F3864"/>
                </a:solidFill>
              </a:rPr>
              <a:t>Lebensraum Schule</a:t>
            </a:r>
            <a:endParaRPr sz="1800" dirty="0">
              <a:solidFill>
                <a:srgbClr val="1F3864"/>
              </a:solidFill>
            </a:endParaRPr>
          </a:p>
        </p:txBody>
      </p:sp>
      <p:pic>
        <p:nvPicPr>
          <p:cNvPr id="354" name="Google Shape;354;p26" descr="Ein Bild, das drinnen, klein, sitzend, groß enthält.&#10;&#10;Automatisch generierte Beschreibu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520825"/>
            <a:ext cx="5801784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6" descr="Ein Bild, das Boden, drinnen, Stuhl, Tisch enthält.&#10;&#10;Automatisch generierte Beschreibung"/>
          <p:cNvPicPr preferRelativeResize="0"/>
          <p:nvPr/>
        </p:nvPicPr>
        <p:blipFill rotWithShape="1">
          <a:blip r:embed="rId5" cstate="email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9155" y="124178"/>
            <a:ext cx="2686756" cy="2015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6" descr="Ein Bild, das Boden, drinnen, Raum, Stuhl enthält.&#10;&#10;Automatisch generierte Beschreibung"/>
          <p:cNvPicPr preferRelativeResize="0"/>
          <p:nvPr/>
        </p:nvPicPr>
        <p:blipFill rotWithShape="1">
          <a:blip r:embed="rId7" cstate="email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9155" y="2261392"/>
            <a:ext cx="2686756" cy="2015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6" descr="Ein Bild, das drinnen, Fenster, Raum, lebend enthält.&#10;&#10;Automatisch generierte Beschreibung"/>
          <p:cNvPicPr preferRelativeResize="0"/>
          <p:nvPr/>
        </p:nvPicPr>
        <p:blipFill rotWithShape="1">
          <a:blip r:embed="rId9" cstate="email"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29865">
            <a:off x="6540677" y="1502182"/>
            <a:ext cx="2747785" cy="20608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515148" y="5872163"/>
            <a:ext cx="7399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solidFill>
                  <a:srgbClr val="002060"/>
                </a:solidFill>
              </a:rPr>
              <a:t>Nach den Herbstferien endlich hoffentlich für die OST Schüler*innen nutzbar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2060"/>
                </a:solidFill>
              </a:rPr>
              <a:t>Elternvereinsbeiträge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26590" y="1554501"/>
            <a:ext cx="8784210" cy="4165923"/>
          </a:xfrm>
        </p:spPr>
        <p:txBody>
          <a:bodyPr>
            <a:normAutofit/>
          </a:bodyPr>
          <a:lstStyle/>
          <a:p>
            <a:r>
              <a:rPr lang="de-AT" dirty="0">
                <a:solidFill>
                  <a:srgbClr val="002060"/>
                </a:solidFill>
              </a:rPr>
              <a:t>2 Aussendungen, davon eine personalisiert</a:t>
            </a:r>
          </a:p>
          <a:p>
            <a:r>
              <a:rPr lang="de-AT" dirty="0">
                <a:solidFill>
                  <a:srgbClr val="002060"/>
                </a:solidFill>
              </a:rPr>
              <a:t>35,- pro Familie (Reduktion bei mehreren Schulen)</a:t>
            </a:r>
          </a:p>
          <a:p>
            <a:pPr marL="0" indent="0">
              <a:buNone/>
            </a:pPr>
            <a:endParaRPr lang="de-A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rgbClr val="002060"/>
                </a:solidFill>
              </a:rPr>
              <a:t>17.000€ Elternvereinsbeiträge (17.000 Vorjahr)</a:t>
            </a:r>
          </a:p>
          <a:p>
            <a:pPr marL="0" indent="0">
              <a:buNone/>
            </a:pPr>
            <a:r>
              <a:rPr lang="de-AT" dirty="0">
                <a:solidFill>
                  <a:srgbClr val="002060"/>
                </a:solidFill>
              </a:rPr>
              <a:t>70,5% der Kinder/Familien haben bezahlt (77% Vorjahr.)</a:t>
            </a:r>
            <a:br>
              <a:rPr lang="de-AT" dirty="0">
                <a:solidFill>
                  <a:srgbClr val="002060"/>
                </a:solidFill>
              </a:rPr>
            </a:br>
            <a:endParaRPr lang="de-A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rgbClr val="002060"/>
                </a:solidFill>
                <a:sym typeface="Wingdings" panose="05000000000000000000" pitchFamily="2" charset="2"/>
              </a:rPr>
              <a:t></a:t>
            </a:r>
            <a:r>
              <a:rPr lang="de-AT" dirty="0">
                <a:solidFill>
                  <a:srgbClr val="002060"/>
                </a:solidFill>
              </a:rPr>
              <a:t>26,70€ Beitrag pro Kind im Durchschnitt</a:t>
            </a:r>
            <a:endParaRPr lang="en-GB" dirty="0">
              <a:solidFill>
                <a:srgbClr val="002060"/>
              </a:solidFill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1981200" y="2926775"/>
            <a:ext cx="82296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 rot="436194">
            <a:off x="460812" y="5366481"/>
            <a:ext cx="5203768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2000" b="1" dirty="0"/>
              <a:t>DANKE an alle Mitglieder </a:t>
            </a:r>
            <a:br>
              <a:rPr lang="de-AT" sz="2000" b="1" dirty="0"/>
            </a:br>
            <a:r>
              <a:rPr lang="de-AT" sz="2000" b="1" dirty="0"/>
              <a:t>für ihre Zahlungen und Spenden!</a:t>
            </a:r>
          </a:p>
        </p:txBody>
      </p:sp>
      <p:sp>
        <p:nvSpPr>
          <p:cNvPr id="7" name="Google Shape;362;p27"/>
          <p:cNvSpPr txBox="1"/>
          <p:nvPr/>
        </p:nvSpPr>
        <p:spPr>
          <a:xfrm>
            <a:off x="312804" y="103535"/>
            <a:ext cx="1053253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800"/>
            </a:pP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Bericht der Kassierin Christine Ruckenbauer 1/2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615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7647709" y="4488873"/>
            <a:ext cx="4560916" cy="2062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62" name="Google Shape;362;p27"/>
          <p:cNvSpPr txBox="1"/>
          <p:nvPr/>
        </p:nvSpPr>
        <p:spPr>
          <a:xfrm>
            <a:off x="477826" y="210873"/>
            <a:ext cx="901859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800"/>
            </a:pP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Bericht der Kassierin Christine Ruckenbauer </a:t>
            </a:r>
          </a:p>
        </p:txBody>
      </p:sp>
      <p:graphicFrame>
        <p:nvGraphicFramePr>
          <p:cNvPr id="5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189498"/>
              </p:ext>
            </p:extLst>
          </p:nvPr>
        </p:nvGraphicFramePr>
        <p:xfrm>
          <a:off x="338033" y="734053"/>
          <a:ext cx="11083652" cy="4094480"/>
        </p:xfrm>
        <a:graphic>
          <a:graphicData uri="http://schemas.openxmlformats.org/drawingml/2006/table">
            <a:tbl>
              <a:tblPr firstRow="1" lastRow="1" bandRow="1"/>
              <a:tblGrid>
                <a:gridCol w="4649601">
                  <a:extLst>
                    <a:ext uri="{9D8B030D-6E8A-4147-A177-3AD203B41FA5}">
                      <a16:colId xmlns:a16="http://schemas.microsoft.com/office/drawing/2014/main" val="490677710"/>
                    </a:ext>
                  </a:extLst>
                </a:gridCol>
                <a:gridCol w="6434051">
                  <a:extLst>
                    <a:ext uri="{9D8B030D-6E8A-4147-A177-3AD203B41FA5}">
                      <a16:colId xmlns:a16="http://schemas.microsoft.com/office/drawing/2014/main" val="1173309864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de-DE" sz="1800" dirty="0"/>
                        <a:t>Einnahmen Kategorien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de-DE" sz="1800" dirty="0"/>
                        <a:t>Ausgaben Kategorien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567699"/>
                  </a:ext>
                </a:extLst>
              </a:tr>
              <a:tr h="229112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Elternvereinsbeiträge (</a:t>
                      </a:r>
                      <a:r>
                        <a:rPr lang="de-AT" sz="1600" b="0" i="0" u="none" strike="noStrike" cap="none" dirty="0">
                          <a:solidFill>
                            <a:srgbClr val="002060"/>
                          </a:solidFill>
                          <a:latin typeface="Calibri" panose="020F0502020204030204"/>
                          <a:sym typeface="Arial"/>
                        </a:rPr>
                        <a:t>70,50%)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Spenden</a:t>
                      </a:r>
                      <a:r>
                        <a:rPr lang="de-AT" sz="1600" baseline="0" dirty="0">
                          <a:solidFill>
                            <a:srgbClr val="002060"/>
                          </a:solidFill>
                        </a:rPr>
                        <a:t> EV Beiträge ((&gt; 1.200,-)</a:t>
                      </a:r>
                      <a:endParaRPr lang="de-AT" sz="1600" dirty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Spenden (Buffets, Tag der offenen Türe)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Jahresbericht (nicht EV Mitglieder)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Inserate Jahresbericht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Parhamerflaschenverkauf (Einnahmen decken Ausgaben)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Sportpakete (Einnahmen = Ausgaben)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de-AT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9pPr>
                    </a:lstStyle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Grüne Wand Aula, Sitzecke 2. Stock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Soziale Unterstützungen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Jahresbericht Druckkosten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 err="1">
                          <a:solidFill>
                            <a:srgbClr val="002060"/>
                          </a:solidFill>
                        </a:rPr>
                        <a:t>Parhamerflaschen</a:t>
                      </a: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 Projektfinanzierung &amp; Ankauf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Weihnachten Teilen, Sexualpädagogik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Veranstaltungen mit Unterstützung des Elternvereins (</a:t>
                      </a:r>
                      <a:r>
                        <a:rPr lang="de-AT" sz="1600" dirty="0" err="1">
                          <a:solidFill>
                            <a:srgbClr val="002060"/>
                          </a:solidFill>
                        </a:rPr>
                        <a:t>TdoT</a:t>
                      </a: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, MaturantInnenverabschiedung,..)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Unterstützung Schulveranstaltungen (</a:t>
                      </a:r>
                      <a:r>
                        <a:rPr lang="de-AT" sz="1600" dirty="0" err="1">
                          <a:solidFill>
                            <a:srgbClr val="002060"/>
                          </a:solidFill>
                        </a:rPr>
                        <a:t>Clubbings</a:t>
                      </a: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, Fasching)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Versicherungen, Mitgliedsbeitrag Elternvereinsverband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Sportpakete (Einnahmen = Ausgaben)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AT" sz="1600" dirty="0">
                          <a:solidFill>
                            <a:srgbClr val="002060"/>
                          </a:solidFill>
                        </a:rPr>
                        <a:t>Schulball – sehr geringe Ausgaben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524861"/>
                  </a:ext>
                </a:extLst>
              </a:tr>
              <a:tr h="370840"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AT" sz="16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Der Elternverein </a:t>
                      </a:r>
                      <a:r>
                        <a:rPr lang="de-AT" sz="1600" b="0" i="0" u="none" strike="noStrike" kern="1200" cap="none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hat im Vereinsjahr 2019_20 entsprechend dem Budgetplan 2019_20 mehr ausgegeben als eingenommen und schließt das Vereinsjahr mit dem geplanten und positiven Kontostand ab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de-AT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22876"/>
                  </a:ext>
                </a:extLst>
              </a:tr>
              <a:tr h="370840"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  <a:sym typeface="Arial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de-AT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Details sind jederzeit </a:t>
                      </a:r>
                      <a:r>
                        <a:rPr lang="de-AT" sz="18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bei</a:t>
                      </a:r>
                      <a:r>
                        <a:rPr lang="de-AT" sz="18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der</a:t>
                      </a:r>
                      <a:r>
                        <a:rPr lang="de-AT" sz="18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AT" sz="1800" b="0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Kassierin</a:t>
                      </a:r>
                      <a:r>
                        <a:rPr lang="de-AT" sz="18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AT" sz="1800" b="0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einsehbar</a:t>
                      </a:r>
                      <a:endParaRPr lang="de-AT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087800"/>
                  </a:ext>
                </a:extLst>
              </a:tr>
            </a:tbl>
          </a:graphicData>
        </a:graphic>
      </p:graphicFrame>
      <p:pic>
        <p:nvPicPr>
          <p:cNvPr id="2" name="Google Shape;371;p28" descr="Ein Bild, das Kuchen, Tisch, sitzend, Tasse enthält.&#10;&#10;Automatisch generierte Beschreibung">
            <a:extLst>
              <a:ext uri="{FF2B5EF4-FFF2-40B4-BE49-F238E27FC236}">
                <a16:creationId xmlns:a16="http://schemas.microsoft.com/office/drawing/2014/main" id="{4BEDA3FB-F198-4293-9A44-89D4BE119EEE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044" y="210873"/>
            <a:ext cx="1285409" cy="15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hteck 5"/>
          <p:cNvSpPr/>
          <p:nvPr/>
        </p:nvSpPr>
        <p:spPr>
          <a:xfrm>
            <a:off x="338033" y="4919786"/>
            <a:ext cx="7031717" cy="1477328"/>
          </a:xfrm>
          <a:prstGeom prst="rect">
            <a:avLst/>
          </a:prstGeom>
          <a:solidFill>
            <a:srgbClr val="CFD5EA"/>
          </a:solidFill>
        </p:spPr>
        <p:txBody>
          <a:bodyPr wrap="square">
            <a:spAutoFit/>
          </a:bodyPr>
          <a:lstStyle/>
          <a:p>
            <a:pPr lvl="0">
              <a:buClr>
                <a:srgbClr val="2F255C"/>
              </a:buClr>
              <a:buSzPts val="2800"/>
            </a:pPr>
            <a:r>
              <a:rPr lang="de-DE" sz="1800" kern="1200" dirty="0">
                <a:solidFill>
                  <a:srgbClr val="002060"/>
                </a:solidFill>
                <a:latin typeface="+mn-lt"/>
                <a:ea typeface="+mn-ea"/>
                <a:cs typeface="+mn-cs"/>
                <a:sym typeface="Calibri"/>
              </a:rPr>
              <a:t>Bericht Rechnungsprüferinnen:</a:t>
            </a:r>
            <a:br>
              <a:rPr lang="de-DE" sz="1800" kern="1200" dirty="0">
                <a:solidFill>
                  <a:srgbClr val="002060"/>
                </a:solidFill>
                <a:latin typeface="+mn-lt"/>
                <a:ea typeface="+mn-ea"/>
                <a:cs typeface="+mn-cs"/>
                <a:sym typeface="Calibri"/>
              </a:rPr>
            </a:br>
            <a:r>
              <a:rPr lang="de-DE" sz="18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Das Budgetjahr 2019_20 wurde geprüft. Alle Einnahmen und Ausgaben wurden ordnungsgemäß verbucht. Es lagen ordnungs-gemäße Belege vor. Es gab im Rahmen der Prüfung keine Beanstandungen.</a:t>
            </a:r>
            <a:endParaRPr lang="de-DE" sz="1800" kern="1200" dirty="0">
              <a:solidFill>
                <a:srgbClr val="002060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Textfeld 2"/>
          <p:cNvSpPr txBox="1"/>
          <p:nvPr/>
        </p:nvSpPr>
        <p:spPr>
          <a:xfrm rot="21055799">
            <a:off x="7470457" y="5138984"/>
            <a:ext cx="4051935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de-AT" dirty="0"/>
              <a:t> Dem Antrag der Rechnungsprüferinnen, den Vorstand zu entlasten, wurde einstimmig stattgegeben!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"/>
          <p:cNvSpPr txBox="1"/>
          <p:nvPr/>
        </p:nvSpPr>
        <p:spPr>
          <a:xfrm>
            <a:off x="801511" y="1920895"/>
            <a:ext cx="8336774" cy="387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Font typeface="Calibri"/>
              <a:buChar char="•"/>
            </a:pP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OBFRAU				Eva Massauer-Kren</a:t>
            </a:r>
            <a:endParaRPr dirty="0"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Font typeface="Calibri"/>
              <a:buChar char="•"/>
            </a:pP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OBFRAU STV				Georg Lahninger</a:t>
            </a:r>
            <a:b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dirty="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Font typeface="Calibri"/>
              <a:buChar char="•"/>
            </a:pP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KASSIERIN				Christine Ruckenbauer</a:t>
            </a:r>
            <a:endParaRPr dirty="0"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Font typeface="Calibri"/>
              <a:buChar char="•"/>
            </a:pP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KASSIERIN </a:t>
            </a:r>
            <a:r>
              <a:rPr lang="de-AT" sz="2400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STV</a:t>
            </a:r>
            <a:r>
              <a:rPr lang="de-AT" sz="2400" baseline="30000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			Michaela </a:t>
            </a:r>
            <a:r>
              <a:rPr lang="de-AT" sz="2400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Rizek</a:t>
            </a:r>
            <a:b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dirty="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Font typeface="Calibri"/>
              <a:buChar char="•"/>
            </a:pP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SCHRIFTFÜHERIN			Claudia Kaufmann</a:t>
            </a:r>
            <a:endParaRPr dirty="0"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2400"/>
              <a:buFont typeface="Calibri"/>
              <a:buChar char="•"/>
            </a:pP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SCHRIFTFÜHRERIN </a:t>
            </a:r>
            <a:r>
              <a:rPr lang="de-AT" sz="2400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STV</a:t>
            </a:r>
            <a:r>
              <a:rPr lang="de-AT" sz="2400" baseline="30000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lang="de-AT" sz="2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		Brigitte Moser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1800"/>
              <a:buFont typeface="Calibri"/>
              <a:buNone/>
            </a:pPr>
            <a:r>
              <a:rPr lang="de-AT" sz="18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wahlberechtigt sind anwesende Erziehungsberechtigte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255C"/>
              </a:buClr>
              <a:buSzPts val="1800"/>
              <a:buFont typeface="Calibri"/>
              <a:buNone/>
            </a:pPr>
            <a:r>
              <a:rPr lang="de-AT" sz="18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pro Familie und Funktion nur eine Stimme</a:t>
            </a:r>
            <a:endParaRPr sz="1800" dirty="0">
              <a:solidFill>
                <a:srgbClr val="2F25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9"/>
          <p:cNvSpPr txBox="1"/>
          <p:nvPr/>
        </p:nvSpPr>
        <p:spPr>
          <a:xfrm>
            <a:off x="801511" y="706874"/>
            <a:ext cx="1041192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WAHL des EV Vorstandes 2020</a:t>
            </a:r>
            <a:r>
              <a:rPr lang="de-AT" sz="2800" b="1" dirty="0">
                <a:solidFill>
                  <a:srgbClr val="2F255C"/>
                </a:solidFill>
                <a:latin typeface="Calibri"/>
                <a:cs typeface="Calibri"/>
                <a:sym typeface="Calibri"/>
              </a:rPr>
              <a:t>_</a:t>
            </a: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21 </a:t>
            </a:r>
            <a:r>
              <a:rPr lang="de-AT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Vorstellung</a:t>
            </a: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 der Kandidat*innen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"/>
          <p:cNvSpPr txBox="1"/>
          <p:nvPr/>
        </p:nvSpPr>
        <p:spPr>
          <a:xfrm>
            <a:off x="369249" y="623746"/>
            <a:ext cx="1096931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Vorstand des Elternverein für das SJ 2020</a:t>
            </a:r>
            <a:r>
              <a:rPr lang="de-AT" sz="2800" b="1" dirty="0">
                <a:solidFill>
                  <a:srgbClr val="2F255C"/>
                </a:solidFill>
                <a:latin typeface="Calibri"/>
                <a:cs typeface="Calibri"/>
                <a:sym typeface="Calibri"/>
              </a:rPr>
              <a:t>_2</a:t>
            </a: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1: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688135"/>
              </p:ext>
            </p:extLst>
          </p:nvPr>
        </p:nvGraphicFramePr>
        <p:xfrm>
          <a:off x="116379" y="1972217"/>
          <a:ext cx="11986952" cy="1238760"/>
        </p:xfrm>
        <a:graphic>
          <a:graphicData uri="http://schemas.openxmlformats.org/drawingml/2006/table">
            <a:tbl>
              <a:tblPr firstRow="1" firstCol="1" bandRow="1" bandCol="1">
                <a:tableStyleId>{69012ECD-51FC-41F1-AA8D-1B2483CD663E}</a:tableStyleId>
              </a:tblPr>
              <a:tblGrid>
                <a:gridCol w="2626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8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792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Funktion</a:t>
                      </a:r>
                      <a:endParaRPr lang="de-A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Name</a:t>
                      </a:r>
                      <a:endParaRPr lang="de-A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b="1" dirty="0">
                          <a:effectLst/>
                        </a:rPr>
                        <a:t>STV.-Funktion</a:t>
                      </a:r>
                      <a:endParaRPr lang="de-AT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effectLst/>
                        </a:rPr>
                        <a:t>Name</a:t>
                      </a:r>
                      <a:endParaRPr lang="de-A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Obfrau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Eva Massauer-Kren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b="1" dirty="0">
                          <a:solidFill>
                            <a:srgbClr val="002060"/>
                          </a:solidFill>
                          <a:effectLst/>
                        </a:rPr>
                        <a:t>Obfrau-</a:t>
                      </a:r>
                      <a:r>
                        <a:rPr lang="de-AT" sz="2000" b="1" dirty="0" err="1">
                          <a:solidFill>
                            <a:srgbClr val="002060"/>
                          </a:solidFill>
                          <a:effectLst/>
                        </a:rPr>
                        <a:t>Stv</a:t>
                      </a:r>
                      <a:r>
                        <a:rPr lang="de-AT" sz="2000" b="1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  <a:endParaRPr lang="de-AT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Georg Lahninger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Kassierin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Christine Ruckenbauer 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b="1" dirty="0">
                          <a:solidFill>
                            <a:srgbClr val="002060"/>
                          </a:solidFill>
                          <a:effectLst/>
                        </a:rPr>
                        <a:t>Kassierin-Stv.</a:t>
                      </a:r>
                      <a:r>
                        <a:rPr lang="de-AT" sz="2000" b="1" baseline="30000" dirty="0">
                          <a:solidFill>
                            <a:srgbClr val="002060"/>
                          </a:solidFill>
                          <a:effectLst/>
                        </a:rPr>
                        <a:t>in</a:t>
                      </a:r>
                      <a:endParaRPr lang="de-AT" sz="2000" b="1" baseline="30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strike="noStrike" baseline="0" dirty="0">
                          <a:solidFill>
                            <a:srgbClr val="002060"/>
                          </a:solidFill>
                          <a:effectLst/>
                        </a:rPr>
                        <a:t>Michaela </a:t>
                      </a:r>
                      <a:r>
                        <a:rPr lang="de-AT" sz="2000" strike="noStrike" baseline="0" dirty="0" err="1">
                          <a:solidFill>
                            <a:srgbClr val="002060"/>
                          </a:solidFill>
                          <a:effectLst/>
                        </a:rPr>
                        <a:t>Rizek</a:t>
                      </a:r>
                      <a:endParaRPr lang="de-AT" sz="2000" strike="noStrike" baseline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Schriftführerin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Claudia Kaufmann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b="1" dirty="0">
                          <a:solidFill>
                            <a:srgbClr val="002060"/>
                          </a:solidFill>
                          <a:effectLst/>
                        </a:rPr>
                        <a:t>Schriftführerin-Stv.</a:t>
                      </a:r>
                      <a:r>
                        <a:rPr lang="de-AT" sz="2000" b="1" baseline="30000" dirty="0">
                          <a:solidFill>
                            <a:srgbClr val="002060"/>
                          </a:solidFill>
                          <a:effectLst/>
                        </a:rPr>
                        <a:t>in</a:t>
                      </a:r>
                      <a:endParaRPr lang="de-AT" sz="2000" b="1" baseline="30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2000" dirty="0">
                          <a:solidFill>
                            <a:srgbClr val="002060"/>
                          </a:solidFill>
                          <a:effectLst/>
                        </a:rPr>
                        <a:t>Brigitte Moser</a:t>
                      </a:r>
                      <a:endParaRPr lang="de-AT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739363" y="4326799"/>
            <a:ext cx="5180174" cy="131551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2000" b="1" dirty="0">
                <a:solidFill>
                  <a:srgbClr val="002060"/>
                </a:solidFill>
              </a:rPr>
              <a:t>Die EV Vorstandsmitglieder </a:t>
            </a:r>
            <a:br>
              <a:rPr lang="de-AT" sz="2000" b="1" dirty="0">
                <a:solidFill>
                  <a:srgbClr val="002060"/>
                </a:solidFill>
              </a:rPr>
            </a:br>
            <a:r>
              <a:rPr lang="de-AT" sz="2000" b="1" dirty="0">
                <a:solidFill>
                  <a:srgbClr val="002060"/>
                </a:solidFill>
              </a:rPr>
              <a:t>wurden einstimmig </a:t>
            </a:r>
            <a:br>
              <a:rPr lang="de-AT" sz="2000" b="1" dirty="0">
                <a:solidFill>
                  <a:srgbClr val="002060"/>
                </a:solidFill>
              </a:rPr>
            </a:br>
            <a:r>
              <a:rPr lang="de-AT" sz="2000" b="1" dirty="0">
                <a:solidFill>
                  <a:srgbClr val="002060"/>
                </a:solidFill>
              </a:rPr>
              <a:t> für das SJ 2020_21</a:t>
            </a:r>
          </a:p>
          <a:p>
            <a:pPr algn="ctr"/>
            <a:r>
              <a:rPr lang="de-AT" sz="2000" b="1" dirty="0">
                <a:solidFill>
                  <a:srgbClr val="002060"/>
                </a:solidFill>
              </a:rPr>
              <a:t>gewählt</a:t>
            </a:r>
          </a:p>
        </p:txBody>
      </p:sp>
    </p:spTree>
    <p:extLst>
      <p:ext uri="{BB962C8B-B14F-4D97-AF65-F5344CB8AC3E}">
        <p14:creationId xmlns:p14="http://schemas.microsoft.com/office/powerpoint/2010/main" val="4028558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"/>
          <p:cNvSpPr txBox="1"/>
          <p:nvPr/>
        </p:nvSpPr>
        <p:spPr>
          <a:xfrm>
            <a:off x="844761" y="244509"/>
            <a:ext cx="1106266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WAHL der EV SGA Mitglieder 2020</a:t>
            </a:r>
            <a:r>
              <a:rPr lang="de-AT" sz="2800" b="1" dirty="0">
                <a:solidFill>
                  <a:srgbClr val="2F255C"/>
                </a:solidFill>
                <a:latin typeface="Calibri"/>
                <a:cs typeface="Calibri"/>
                <a:sym typeface="Calibri"/>
              </a:rPr>
              <a:t>_2</a:t>
            </a: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Vorstellung der Kandidat*innen f. d. </a:t>
            </a:r>
            <a:r>
              <a:rPr lang="de-AT" sz="2800" b="1" dirty="0" err="1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SchulGemeinschaftsAusschuss</a:t>
            </a: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 SGA </a:t>
            </a:r>
            <a:endParaRPr lang="de-AT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0"/>
          <p:cNvSpPr txBox="1"/>
          <p:nvPr/>
        </p:nvSpPr>
        <p:spPr>
          <a:xfrm>
            <a:off x="865761" y="1684472"/>
            <a:ext cx="8046575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Eva Massauer-Kren </a:t>
            </a:r>
            <a:r>
              <a:rPr lang="de-AT" sz="10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(ist als Obfrau automatisch im SGA vertreten und muss nicht gewählt werden) </a:t>
            </a:r>
            <a:endParaRPr sz="1000" dirty="0"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Georg Lahninger</a:t>
            </a:r>
            <a:endParaRPr sz="28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Katharina Langer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lang="de-AT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SGA Stellvertreter*innen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Christine Ruckenbauer</a:t>
            </a:r>
            <a:endParaRPr dirty="0"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Ari Arif</a:t>
            </a:r>
            <a:endParaRPr dirty="0"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Michaela </a:t>
            </a:r>
            <a:r>
              <a:rPr lang="de-AT" sz="2800" dirty="0" err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Rizek</a:t>
            </a:r>
            <a:endParaRPr sz="28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310452" y="2639466"/>
            <a:ext cx="5203768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2000" b="1" dirty="0">
                <a:solidFill>
                  <a:srgbClr val="002060"/>
                </a:solidFill>
              </a:rPr>
              <a:t>Die SGA Mitglieder des EV</a:t>
            </a:r>
            <a:br>
              <a:rPr lang="de-AT" sz="2000" b="1" dirty="0">
                <a:solidFill>
                  <a:srgbClr val="002060"/>
                </a:solidFill>
              </a:rPr>
            </a:br>
            <a:r>
              <a:rPr lang="de-AT" sz="2000" b="1" dirty="0">
                <a:solidFill>
                  <a:srgbClr val="002060"/>
                </a:solidFill>
              </a:rPr>
              <a:t>wurden einstimmig </a:t>
            </a:r>
            <a:br>
              <a:rPr lang="de-AT" sz="2000" b="1" dirty="0">
                <a:solidFill>
                  <a:srgbClr val="002060"/>
                </a:solidFill>
              </a:rPr>
            </a:br>
            <a:r>
              <a:rPr lang="de-AT" sz="2000" b="1" dirty="0">
                <a:solidFill>
                  <a:srgbClr val="002060"/>
                </a:solidFill>
              </a:rPr>
              <a:t> für das SJ 2020_21</a:t>
            </a:r>
          </a:p>
          <a:p>
            <a:pPr algn="ctr"/>
            <a:r>
              <a:rPr lang="de-AT" sz="2000" b="1" dirty="0">
                <a:solidFill>
                  <a:srgbClr val="002060"/>
                </a:solidFill>
              </a:rPr>
              <a:t>gewählt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"/>
          <p:cNvSpPr txBox="1"/>
          <p:nvPr/>
        </p:nvSpPr>
        <p:spPr>
          <a:xfrm>
            <a:off x="451555" y="566677"/>
            <a:ext cx="1106266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WAHL der beiden gleichberechtigten Rechnungsprüfer*innen 2020_21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Vorstellung der Kandidat*innen</a:t>
            </a:r>
            <a:endParaRPr lang="de-AT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0"/>
          <p:cNvSpPr txBox="1"/>
          <p:nvPr/>
        </p:nvSpPr>
        <p:spPr>
          <a:xfrm>
            <a:off x="459398" y="2257383"/>
            <a:ext cx="609219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Bibiana </a:t>
            </a: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BINSTORFER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Char char="•"/>
            </a:pPr>
            <a:r>
              <a:rPr lang="de-AT" sz="28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Brigitte FRAUENBERGER</a:t>
            </a:r>
            <a:endParaRPr sz="2800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53173" y="4378976"/>
            <a:ext cx="5203768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2000" b="1" dirty="0">
                <a:solidFill>
                  <a:srgbClr val="002060"/>
                </a:solidFill>
              </a:rPr>
              <a:t>Die Rechnungsprüfer*innen des EV</a:t>
            </a:r>
            <a:br>
              <a:rPr lang="de-AT" sz="2000" b="1" dirty="0">
                <a:solidFill>
                  <a:srgbClr val="002060"/>
                </a:solidFill>
              </a:rPr>
            </a:br>
            <a:r>
              <a:rPr lang="de-AT" sz="2000" b="1" dirty="0">
                <a:solidFill>
                  <a:srgbClr val="002060"/>
                </a:solidFill>
              </a:rPr>
              <a:t>wurden im Rundumbeschluss</a:t>
            </a:r>
            <a:br>
              <a:rPr lang="de-AT" sz="2000" b="1" dirty="0">
                <a:solidFill>
                  <a:srgbClr val="002060"/>
                </a:solidFill>
              </a:rPr>
            </a:br>
            <a:r>
              <a:rPr lang="de-AT" sz="2000" b="1" dirty="0">
                <a:solidFill>
                  <a:srgbClr val="002060"/>
                </a:solidFill>
              </a:rPr>
              <a:t> für das SJ 2020_21</a:t>
            </a:r>
          </a:p>
          <a:p>
            <a:pPr algn="ctr"/>
            <a:r>
              <a:rPr lang="de-AT" sz="2000" b="1" dirty="0">
                <a:solidFill>
                  <a:srgbClr val="002060"/>
                </a:solidFill>
              </a:rPr>
              <a:t>gewählt</a:t>
            </a:r>
          </a:p>
        </p:txBody>
      </p:sp>
    </p:spTree>
    <p:extLst>
      <p:ext uri="{BB962C8B-B14F-4D97-AF65-F5344CB8AC3E}">
        <p14:creationId xmlns:p14="http://schemas.microsoft.com/office/powerpoint/2010/main" val="848589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1"/>
          <p:cNvSpPr txBox="1">
            <a:spLocks noGrp="1"/>
          </p:cNvSpPr>
          <p:nvPr>
            <p:ph type="title"/>
          </p:nvPr>
        </p:nvSpPr>
        <p:spPr>
          <a:xfrm rot="10800000" flipH="1">
            <a:off x="838200" y="182880"/>
            <a:ext cx="10515600" cy="18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br>
              <a:rPr lang="de-AT" sz="3959"/>
            </a:br>
            <a:endParaRPr sz="3959"/>
          </a:p>
        </p:txBody>
      </p:sp>
      <p:sp>
        <p:nvSpPr>
          <p:cNvPr id="390" name="Google Shape;390;p31"/>
          <p:cNvSpPr txBox="1">
            <a:spLocks noGrp="1"/>
          </p:cNvSpPr>
          <p:nvPr>
            <p:ph type="body" idx="1"/>
          </p:nvPr>
        </p:nvSpPr>
        <p:spPr>
          <a:xfrm>
            <a:off x="288759" y="637698"/>
            <a:ext cx="11903242" cy="558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r>
              <a:rPr lang="de-AT" sz="2775" b="1" dirty="0">
                <a:solidFill>
                  <a:srgbClr val="1F3864"/>
                </a:solidFill>
              </a:rPr>
              <a:t>Festlegung des Mitgliedsbeitrages 2020_21 </a:t>
            </a:r>
            <a:r>
              <a:rPr lang="de-AT" sz="2775" dirty="0">
                <a:solidFill>
                  <a:srgbClr val="1F3864"/>
                </a:solidFill>
              </a:rPr>
              <a:t>Vorschlag: 35 Euro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br>
              <a:rPr lang="de-AT" sz="2775" b="1" dirty="0">
                <a:solidFill>
                  <a:srgbClr val="1F3864"/>
                </a:solidFill>
              </a:rPr>
            </a:br>
            <a:r>
              <a:rPr lang="de-AT" sz="2775" dirty="0">
                <a:solidFill>
                  <a:srgbClr val="1F3864"/>
                </a:solidFill>
              </a:rPr>
              <a:t>(2019_2020: 35Euro)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lang="de-AT" sz="2775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lang="de-AT" sz="2775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lang="de-AT" sz="2775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lang="de-AT" sz="2775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lang="de-AT" sz="2775" dirty="0">
              <a:solidFill>
                <a:srgbClr val="1F3864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r>
              <a:rPr lang="de-AT" sz="1800" dirty="0">
                <a:solidFill>
                  <a:srgbClr val="1F3864"/>
                </a:solidFill>
              </a:rPr>
              <a:t>Über den Elternverein sind die Schüler*innen im Rahmen einer SCHÜLER*INNENKOLLEKTIVUNFALLVERSICHERUNG versichert.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endParaRPr lang="de-AT" sz="1800" dirty="0">
              <a:solidFill>
                <a:srgbClr val="1F3864"/>
              </a:solidFill>
            </a:endParaRPr>
          </a:p>
          <a:p>
            <a:pPr marL="0" lvl="0" indent="0">
              <a:lnSpc>
                <a:spcPct val="7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r>
              <a:rPr lang="de-AT" sz="1800" dirty="0">
                <a:solidFill>
                  <a:srgbClr val="1F3864"/>
                </a:solidFill>
              </a:rPr>
              <a:t>Die Versicherung erstreckt sich auf Unfälle im Zusammenhang mit der Schule, der Freizeit, rund um die Uhr, weltweit, auch während der Ferien.</a:t>
            </a:r>
            <a:br>
              <a:rPr lang="de-AT" sz="2400" dirty="0">
                <a:solidFill>
                  <a:srgbClr val="1F3864"/>
                </a:solidFill>
              </a:rPr>
            </a:br>
            <a:endParaRPr lang="de-AT" sz="2400" dirty="0">
              <a:solidFill>
                <a:srgbClr val="1F3864"/>
              </a:solidFill>
            </a:endParaRPr>
          </a:p>
          <a:p>
            <a:pPr marL="0" lvl="0" indent="0">
              <a:lnSpc>
                <a:spcPct val="7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r>
              <a:rPr lang="de-AT" sz="1600" dirty="0">
                <a:solidFill>
                  <a:srgbClr val="1F3864"/>
                </a:solidFill>
              </a:rPr>
              <a:t>Das Antragsformular und den Kontaktpartner im Schadensfall finden Sie unter:</a:t>
            </a:r>
            <a:br>
              <a:rPr lang="de-AT" sz="2000" dirty="0"/>
            </a:br>
            <a:r>
              <a:rPr lang="de-AT" sz="1600" dirty="0">
                <a:hlinkClick r:id="rId3"/>
              </a:rPr>
              <a:t>https://elternvereinparhamer.com/2017/10/27/schuelerunfallversicherung/</a:t>
            </a:r>
            <a:endParaRPr lang="de-AT" sz="1600" dirty="0"/>
          </a:p>
          <a:p>
            <a:pPr marL="0" lvl="0" indent="0">
              <a:lnSpc>
                <a:spcPct val="7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endParaRPr lang="de-AT" sz="1600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lang="de-AT" sz="2775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r>
              <a:rPr lang="de-AT" sz="1800" dirty="0">
                <a:solidFill>
                  <a:srgbClr val="1F3864"/>
                </a:solidFill>
              </a:rPr>
              <a:t>Auch im Elternvereinsbeitrag inkludiert: 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lang="de-AT" sz="1800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r>
              <a:rPr lang="de-AT" sz="1800" dirty="0">
                <a:solidFill>
                  <a:srgbClr val="1F3864"/>
                </a:solidFill>
              </a:rPr>
              <a:t>Zu Beginn des nachfolgenden Vereinsjahres bekommen Elternvereinsmitglieder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r>
              <a:rPr lang="de-AT" sz="1800" dirty="0">
                <a:solidFill>
                  <a:srgbClr val="1F3864"/>
                </a:solidFill>
              </a:rPr>
              <a:t>Eine Ausgabe des Jahresberichtes 2020_21 im Wert von 10€ gratis</a:t>
            </a: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Char char="•"/>
            </a:pPr>
            <a:endParaRPr lang="de-AT" sz="2775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775"/>
              <a:buNone/>
            </a:pP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de-AT" sz="2590"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de-AT" sz="2590"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de-AT" sz="2590"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dirty="0"/>
          </a:p>
          <a:p>
            <a:pPr marL="228600" lvl="0" indent="-641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dirty="0"/>
          </a:p>
        </p:txBody>
      </p:sp>
      <p:sp>
        <p:nvSpPr>
          <p:cNvPr id="4" name="Textfeld 3"/>
          <p:cNvSpPr txBox="1"/>
          <p:nvPr/>
        </p:nvSpPr>
        <p:spPr>
          <a:xfrm>
            <a:off x="4187591" y="1457390"/>
            <a:ext cx="5203768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1800" b="1" dirty="0">
                <a:solidFill>
                  <a:srgbClr val="002060"/>
                </a:solidFill>
              </a:rPr>
              <a:t>Der EV Beitrag für das SJ 2020_21 wurde</a:t>
            </a:r>
            <a:br>
              <a:rPr lang="de-AT" sz="1800" b="1" dirty="0">
                <a:solidFill>
                  <a:srgbClr val="002060"/>
                </a:solidFill>
              </a:rPr>
            </a:br>
            <a:r>
              <a:rPr lang="de-AT" sz="1800" b="1" dirty="0">
                <a:solidFill>
                  <a:srgbClr val="002060"/>
                </a:solidFill>
              </a:rPr>
              <a:t>wurden einstimmig mit 35 EURO</a:t>
            </a:r>
            <a:br>
              <a:rPr lang="de-AT" sz="1800" b="1" dirty="0">
                <a:solidFill>
                  <a:srgbClr val="002060"/>
                </a:solidFill>
              </a:rPr>
            </a:br>
            <a:r>
              <a:rPr lang="de-AT" sz="1800" b="1" dirty="0">
                <a:solidFill>
                  <a:srgbClr val="002060"/>
                </a:solidFill>
              </a:rPr>
              <a:t>festgelegt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1"/>
          <p:cNvSpPr txBox="1">
            <a:spLocks noGrp="1"/>
          </p:cNvSpPr>
          <p:nvPr>
            <p:ph type="title"/>
          </p:nvPr>
        </p:nvSpPr>
        <p:spPr>
          <a:xfrm rot="10800000" flipH="1">
            <a:off x="838200" y="182880"/>
            <a:ext cx="10515600" cy="182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br>
              <a:rPr lang="de-AT" sz="3959"/>
            </a:br>
            <a:endParaRPr sz="3959"/>
          </a:p>
        </p:txBody>
      </p:sp>
      <p:sp>
        <p:nvSpPr>
          <p:cNvPr id="390" name="Google Shape;390;p31"/>
          <p:cNvSpPr txBox="1">
            <a:spLocks noGrp="1"/>
          </p:cNvSpPr>
          <p:nvPr>
            <p:ph type="body" idx="1"/>
          </p:nvPr>
        </p:nvSpPr>
        <p:spPr>
          <a:xfrm>
            <a:off x="553488" y="274002"/>
            <a:ext cx="11638511" cy="558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r>
              <a:rPr lang="de-AT" sz="3200" b="1" dirty="0">
                <a:solidFill>
                  <a:srgbClr val="1F3864"/>
                </a:solidFill>
              </a:rPr>
              <a:t>Vorschau auf das Vereinsjahr 2020_2021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775"/>
              <a:buNone/>
            </a:pPr>
            <a:endParaRPr lang="de-AT" sz="2400" dirty="0"/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Abschluss GALA für die Absolvent*innen</a:t>
            </a:r>
            <a:endParaRPr lang="de-AT" sz="2600" dirty="0"/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A5A5A5"/>
              </a:buClr>
              <a:buSzPts val="2220"/>
            </a:pPr>
            <a:r>
              <a:rPr lang="de-AT" sz="2600" dirty="0">
                <a:solidFill>
                  <a:srgbClr val="A5A5A5"/>
                </a:solidFill>
              </a:rPr>
              <a:t>(</a:t>
            </a:r>
            <a:r>
              <a:rPr lang="de-AT" sz="2600" dirty="0" err="1">
                <a:solidFill>
                  <a:srgbClr val="A5A5A5"/>
                </a:solidFill>
              </a:rPr>
              <a:t>Clubbings</a:t>
            </a:r>
            <a:r>
              <a:rPr lang="de-AT" sz="2600" dirty="0">
                <a:solidFill>
                  <a:srgbClr val="A5A5A5"/>
                </a:solidFill>
              </a:rPr>
              <a:t>)</a:t>
            </a:r>
            <a:endParaRPr lang="de-AT" sz="2600" dirty="0"/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Faschingsfest im Klassenverband</a:t>
            </a:r>
            <a:endParaRPr lang="de-AT" sz="2600" dirty="0"/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Safer Internet 1.+3.Klassen</a:t>
            </a:r>
            <a:endParaRPr lang="de-AT" sz="2600" dirty="0"/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Unterstützung PT (</a:t>
            </a:r>
            <a:r>
              <a:rPr lang="de-AT" sz="2600" dirty="0" err="1">
                <a:solidFill>
                  <a:srgbClr val="1F3864"/>
                </a:solidFill>
              </a:rPr>
              <a:t>Parhamerflasche</a:t>
            </a:r>
            <a:r>
              <a:rPr lang="de-AT" sz="2600" dirty="0">
                <a:solidFill>
                  <a:srgbClr val="1F3864"/>
                </a:solidFill>
              </a:rPr>
              <a:t>, Masken,…) und der SV (Schulbuch, Feedback,..)</a:t>
            </a:r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Maturafeier</a:t>
            </a:r>
            <a:endParaRPr lang="de-AT" sz="2600" dirty="0"/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Jahresbericht</a:t>
            </a:r>
            <a:endParaRPr lang="de-AT" sz="2600" dirty="0"/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Discussing Future-Klimaclub</a:t>
            </a:r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Mülltrennungssystem</a:t>
            </a:r>
            <a:endParaRPr lang="de-AT" sz="2600" dirty="0"/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1F3864"/>
              </a:buClr>
              <a:buSzPts val="2220"/>
            </a:pPr>
            <a:r>
              <a:rPr lang="de-AT" sz="2600" dirty="0">
                <a:solidFill>
                  <a:srgbClr val="1F3864"/>
                </a:solidFill>
              </a:rPr>
              <a:t>„Parhamer-Oase“ nach dem Vorbild der Grätzl-Oase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590"/>
              <a:buChar char="•"/>
            </a:pPr>
            <a:endParaRPr lang="de-AT" sz="2590" b="1" dirty="0">
              <a:solidFill>
                <a:srgbClr val="1F3864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590"/>
              <a:buNone/>
            </a:pPr>
            <a:r>
              <a:rPr lang="de-AT" sz="2590" b="1" dirty="0">
                <a:solidFill>
                  <a:srgbClr val="1F3864"/>
                </a:solidFill>
              </a:rPr>
              <a:t>Allfälliges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590"/>
              <a:buChar char="•"/>
            </a:pPr>
            <a:r>
              <a:rPr lang="de-AT" sz="2600" dirty="0">
                <a:solidFill>
                  <a:srgbClr val="1F3864"/>
                </a:solidFill>
              </a:rPr>
              <a:t>Qualität des Schulbufetts wurde diskutiert. </a:t>
            </a:r>
            <a:br>
              <a:rPr lang="de-AT" sz="2600" dirty="0">
                <a:solidFill>
                  <a:srgbClr val="1F3864"/>
                </a:solidFill>
              </a:rPr>
            </a:br>
            <a:r>
              <a:rPr lang="de-AT" sz="2600" dirty="0">
                <a:solidFill>
                  <a:srgbClr val="1F3864"/>
                </a:solidFill>
              </a:rPr>
              <a:t>Dazu sind auch seitens der Schulleitung Verbesserungen </a:t>
            </a:r>
            <a:br>
              <a:rPr lang="de-AT" sz="2600" dirty="0">
                <a:solidFill>
                  <a:srgbClr val="1F3864"/>
                </a:solidFill>
              </a:rPr>
            </a:br>
            <a:r>
              <a:rPr lang="de-AT" sz="2600" dirty="0">
                <a:solidFill>
                  <a:srgbClr val="1F3864"/>
                </a:solidFill>
              </a:rPr>
              <a:t>in naher Zukunft angedacht.</a:t>
            </a:r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590"/>
              <a:buChar char="•"/>
            </a:pPr>
            <a:endParaRPr sz="2400" dirty="0">
              <a:solidFill>
                <a:srgbClr val="1F3864"/>
              </a:solidFill>
            </a:endParaRPr>
          </a:p>
          <a:p>
            <a:pPr marL="228600" lvl="0" indent="-641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dirty="0"/>
          </a:p>
        </p:txBody>
      </p:sp>
    </p:spTree>
    <p:extLst>
      <p:ext uri="{BB962C8B-B14F-4D97-AF65-F5344CB8AC3E}">
        <p14:creationId xmlns:p14="http://schemas.microsoft.com/office/powerpoint/2010/main" val="25941453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2"/>
          <p:cNvSpPr txBox="1">
            <a:spLocks noGrp="1"/>
          </p:cNvSpPr>
          <p:nvPr>
            <p:ph type="title"/>
          </p:nvPr>
        </p:nvSpPr>
        <p:spPr>
          <a:xfrm>
            <a:off x="258389" y="2126965"/>
            <a:ext cx="11467831" cy="2718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2F255C"/>
              </a:buClr>
              <a:buSzPts val="4400"/>
            </a:pPr>
            <a:r>
              <a:rPr lang="de-AT" sz="4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  <a:t>VIELEN DANK für </a:t>
            </a:r>
            <a:r>
              <a:rPr lang="de-AT" dirty="0">
                <a:solidFill>
                  <a:srgbClr val="2F255C"/>
                </a:solidFill>
              </a:rPr>
              <a:t>Eure Aufmerksamkeit und</a:t>
            </a:r>
            <a:br>
              <a:rPr lang="de-AT" dirty="0">
                <a:solidFill>
                  <a:srgbClr val="2F255C"/>
                </a:solidFill>
              </a:rPr>
            </a:br>
            <a:r>
              <a:rPr lang="de-AT" dirty="0" err="1">
                <a:solidFill>
                  <a:srgbClr val="2F255C"/>
                </a:solidFill>
              </a:rPr>
              <a:t>Covid</a:t>
            </a:r>
            <a:r>
              <a:rPr lang="de-AT" dirty="0">
                <a:solidFill>
                  <a:srgbClr val="2F255C"/>
                </a:solidFill>
              </a:rPr>
              <a:t>-gerechte Teilnahme!</a:t>
            </a:r>
            <a:br>
              <a:rPr lang="de-AT" dirty="0">
                <a:solidFill>
                  <a:srgbClr val="2F255C"/>
                </a:solidFill>
              </a:rPr>
            </a:br>
            <a:br>
              <a:rPr lang="de-AT" dirty="0">
                <a:solidFill>
                  <a:srgbClr val="2F255C"/>
                </a:solidFill>
              </a:rPr>
            </a:br>
            <a:br>
              <a:rPr lang="de-AT" sz="4400" dirty="0">
                <a:solidFill>
                  <a:srgbClr val="2F255C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de-AT" dirty="0">
                <a:solidFill>
                  <a:srgbClr val="2F255C"/>
                </a:solidFill>
              </a:rPr>
            </a:br>
            <a:br>
              <a:rPr lang="de-AT" dirty="0">
                <a:solidFill>
                  <a:srgbClr val="2F255C"/>
                </a:solidFill>
              </a:rPr>
            </a:br>
            <a:br>
              <a:rPr lang="de-AT" dirty="0">
                <a:solidFill>
                  <a:srgbClr val="2F255C"/>
                </a:solidFill>
              </a:rPr>
            </a:br>
            <a:br>
              <a:rPr lang="de-AT" dirty="0">
                <a:solidFill>
                  <a:srgbClr val="2F255C"/>
                </a:solidFill>
              </a:rPr>
            </a:br>
            <a:br>
              <a:rPr lang="de-AT" dirty="0">
                <a:solidFill>
                  <a:srgbClr val="2F255C"/>
                </a:solidFill>
              </a:rPr>
            </a:br>
            <a:r>
              <a:rPr lang="de-AT" sz="2700" dirty="0">
                <a:solidFill>
                  <a:srgbClr val="2F255C"/>
                </a:solidFill>
                <a:sym typeface="Calibri"/>
              </a:rPr>
              <a:t>Im Anschluss folgte die Budgetsitzung 2020</a:t>
            </a:r>
            <a:r>
              <a:rPr lang="de-AT" sz="2700" dirty="0">
                <a:solidFill>
                  <a:srgbClr val="2F255C"/>
                </a:solidFill>
              </a:rPr>
              <a:t>_2</a:t>
            </a:r>
            <a:r>
              <a:rPr lang="de-AT" sz="2700" dirty="0">
                <a:solidFill>
                  <a:srgbClr val="2F255C"/>
                </a:solidFill>
                <a:sym typeface="Calibri"/>
              </a:rPr>
              <a:t>1</a:t>
            </a:r>
            <a:br>
              <a:rPr lang="de-AT" sz="2700" dirty="0">
                <a:solidFill>
                  <a:srgbClr val="2F255C"/>
                </a:solidFill>
                <a:sym typeface="Calibri"/>
              </a:rPr>
            </a:br>
            <a:r>
              <a:rPr lang="de-AT" sz="2700" dirty="0">
                <a:solidFill>
                  <a:srgbClr val="2F255C"/>
                </a:solidFill>
                <a:sym typeface="Wingdings" panose="05000000000000000000" pitchFamily="2" charset="2"/>
              </a:rPr>
              <a:t> separates Protokoll </a:t>
            </a:r>
            <a:br>
              <a:rPr lang="de-AT" sz="2700" dirty="0">
                <a:solidFill>
                  <a:srgbClr val="2F255C"/>
                </a:solidFill>
                <a:sym typeface="Wingdings" panose="05000000000000000000" pitchFamily="2" charset="2"/>
              </a:rPr>
            </a:br>
            <a:r>
              <a:rPr lang="de-AT" sz="2700" dirty="0">
                <a:solidFill>
                  <a:srgbClr val="2F255C"/>
                </a:solidFill>
                <a:sym typeface="Wingdings" panose="05000000000000000000" pitchFamily="2" charset="2"/>
              </a:rPr>
              <a:t>(Detail-Einsicht jederzeit bei </a:t>
            </a:r>
            <a:r>
              <a:rPr lang="de-AT" sz="2700" dirty="0" err="1">
                <a:solidFill>
                  <a:srgbClr val="2F255C"/>
                </a:solidFill>
                <a:sym typeface="Wingdings" panose="05000000000000000000" pitchFamily="2" charset="2"/>
              </a:rPr>
              <a:t>Kassierin</a:t>
            </a:r>
            <a:r>
              <a:rPr lang="de-AT" sz="2700" dirty="0">
                <a:solidFill>
                  <a:srgbClr val="2F255C"/>
                </a:solidFill>
                <a:sym typeface="Wingdings" panose="05000000000000000000" pitchFamily="2" charset="2"/>
              </a:rPr>
              <a:t>)</a:t>
            </a:r>
            <a:br>
              <a:rPr lang="de-AT" sz="2700" dirty="0">
                <a:solidFill>
                  <a:srgbClr val="2F255C"/>
                </a:solidFill>
                <a:sym typeface="Calibri"/>
              </a:rPr>
            </a:br>
            <a:endParaRPr sz="2700" dirty="0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846232"/>
              </p:ext>
            </p:extLst>
          </p:nvPr>
        </p:nvGraphicFramePr>
        <p:xfrm>
          <a:off x="258389" y="1510409"/>
          <a:ext cx="10287000" cy="342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Worksheet" r:id="rId4" imgW="10287213" imgH="3421467" progId="Excel.Sheet.12">
                  <p:embed/>
                </p:oleObj>
              </mc:Choice>
              <mc:Fallback>
                <p:oleObj name="Worksheet" r:id="rId4" imgW="10287213" imgH="342146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8389" y="1510409"/>
                        <a:ext cx="10287000" cy="3421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7955280" y="4233672"/>
            <a:ext cx="4236720" cy="229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de-DE" sz="1800" kern="12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034" y="0"/>
            <a:ext cx="11616965" cy="1325563"/>
          </a:xfrm>
        </p:spPr>
        <p:txBody>
          <a:bodyPr>
            <a:noAutofit/>
          </a:bodyPr>
          <a:lstStyle/>
          <a:p>
            <a:b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de-DE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nächste TERMINE</a:t>
            </a:r>
            <a:br>
              <a:rPr lang="de-DE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de-DE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type="body" idx="1"/>
          </p:nvPr>
        </p:nvSpPr>
        <p:spPr>
          <a:xfrm>
            <a:off x="575035" y="1078723"/>
            <a:ext cx="11274458" cy="48898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AT" sz="2400" dirty="0">
                <a:solidFill>
                  <a:srgbClr val="002060"/>
                </a:solidFill>
              </a:rPr>
              <a:t>Haben Sie Interesse im Elternverein </a:t>
            </a:r>
            <a:r>
              <a:rPr lang="de-AT" sz="2400" b="1" dirty="0">
                <a:solidFill>
                  <a:srgbClr val="002060"/>
                </a:solidFill>
              </a:rPr>
              <a:t>aktiv mitzuarbeiten</a:t>
            </a:r>
            <a:r>
              <a:rPr lang="de-AT" sz="2400" dirty="0">
                <a:solidFill>
                  <a:srgbClr val="002060"/>
                </a:solidFill>
              </a:rPr>
              <a:t> oder haben Sie Fragen?</a:t>
            </a:r>
          </a:p>
          <a:p>
            <a:pPr marL="0" indent="0">
              <a:buNone/>
            </a:pPr>
            <a:r>
              <a:rPr lang="de-AT" sz="2400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de-AT" sz="2400" dirty="0">
                <a:solidFill>
                  <a:srgbClr val="002060"/>
                </a:solidFill>
              </a:rPr>
              <a:t>Dann laden wir Sie herzlich ein, an den regelmäßigen Jour Fixe Treffen des Elternvereins teilzunehmen. </a:t>
            </a:r>
          </a:p>
          <a:p>
            <a:pPr marL="0" indent="0">
              <a:buNone/>
            </a:pPr>
            <a:br>
              <a:rPr lang="de-AT" sz="2400" dirty="0">
                <a:solidFill>
                  <a:srgbClr val="002060"/>
                </a:solidFill>
              </a:rPr>
            </a:br>
            <a:r>
              <a:rPr lang="de-AT" sz="2400" dirty="0">
                <a:solidFill>
                  <a:srgbClr val="002060"/>
                </a:solidFill>
              </a:rPr>
              <a:t>Dort haben Sie die Möglichkeit, u.a. mit dem Vorstand des Elternvereins Ihre Wünsche und Vorschläge persönlich zu besprechen und zu diskutieren, ganz unabhängig davon, ob Sie Elternvertreter*in sind oder nicht.</a:t>
            </a:r>
            <a:br>
              <a:rPr lang="de-AT" sz="2400" dirty="0">
                <a:solidFill>
                  <a:srgbClr val="002060"/>
                </a:solidFill>
              </a:rPr>
            </a:br>
            <a:endParaRPr lang="de-AT" sz="2400" dirty="0">
              <a:solidFill>
                <a:srgbClr val="002060"/>
              </a:solidFill>
            </a:endParaRPr>
          </a:p>
          <a:p>
            <a:pPr marL="0" indent="0" fontAlgn="base">
              <a:buNone/>
            </a:pPr>
            <a:r>
              <a:rPr lang="de-AT" sz="2400" b="1" dirty="0">
                <a:solidFill>
                  <a:srgbClr val="002060"/>
                </a:solidFill>
              </a:rPr>
              <a:t>nächster Jour Fixe Termin geplant </a:t>
            </a:r>
            <a:endParaRPr lang="de-AT" sz="2400" dirty="0">
              <a:solidFill>
                <a:srgbClr val="002060"/>
              </a:solidFill>
            </a:endParaRPr>
          </a:p>
          <a:p>
            <a:pPr marL="0" indent="0" fontAlgn="base">
              <a:buNone/>
            </a:pPr>
            <a:r>
              <a:rPr lang="de-AT" sz="2400" dirty="0">
                <a:solidFill>
                  <a:srgbClr val="002060"/>
                </a:solidFill>
              </a:rPr>
              <a:t>Dienstag, 1. Dezember 2020, um 19:00 im Gasthaus Rudolf bzw. per ZOOM</a:t>
            </a:r>
          </a:p>
          <a:p>
            <a:pPr marL="0" indent="0" fontAlgn="base">
              <a:buNone/>
            </a:pPr>
            <a:r>
              <a:rPr lang="de-AT" sz="2400" dirty="0">
                <a:hlinkClick r:id="rId3"/>
              </a:rPr>
              <a:t>http://www.rudolf-gastwirtschaft.at/</a:t>
            </a:r>
            <a:endParaRPr lang="de-AT" sz="2400" dirty="0"/>
          </a:p>
          <a:p>
            <a:pPr marL="0" indent="0" fontAlgn="base">
              <a:buNone/>
            </a:pPr>
            <a:endParaRPr lang="de-AT" dirty="0"/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43627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1335</Words>
  <Application>Microsoft Office PowerPoint</Application>
  <PresentationFormat>Breitbild</PresentationFormat>
  <Paragraphs>226</Paragraphs>
  <Slides>37</Slides>
  <Notes>36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1" baseType="lpstr">
      <vt:lpstr>Arial</vt:lpstr>
      <vt:lpstr>Calibri</vt:lpstr>
      <vt:lpstr>1_Office</vt:lpstr>
      <vt:lpstr>Worksheet</vt:lpstr>
      <vt:lpstr>Herzlich Willkommen!</vt:lpstr>
      <vt:lpstr>Tagesordnung</vt:lpstr>
      <vt:lpstr>Bericht der Obfrau über Aktivitäten im vergangenen Vereinsjahr</vt:lpstr>
      <vt:lpstr>PowerPoint-Präsentation</vt:lpstr>
      <vt:lpstr>Wir sind Elternverein-  vielen Dank!</vt:lpstr>
      <vt:lpstr>Das Vorstandsteam 2019_20  Eva Massauer-Kren (Obfrau) Georg Lahninger (Obfraustv.) Christine Ruckenbauer (Kassierin) Karin Auer (Kassierinstv.) Claudia Kaufmann (Schriftführerin) Brigitte Moser (Schriftführerinstv.) Katharina Langer (SGA)  Ari Arif (SGA)  Danke für Euren Einsatz!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Maturant*innenverabschiedung 2020</vt:lpstr>
      <vt:lpstr>Jahresbericht 2019_20</vt:lpstr>
      <vt:lpstr>Das Vereinsjahr SJ 2020_21</vt:lpstr>
      <vt:lpstr>Oberstufenlounge – Sitzgarnitur Lebensraum Schule</vt:lpstr>
      <vt:lpstr>Elternvereinsbeiträge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</vt:lpstr>
      <vt:lpstr> </vt:lpstr>
      <vt:lpstr>VIELEN DANK für Eure Aufmerksamkeit und Covid-gerechte Teilnahme!        Im Anschluss folgte die Budgetsitzung 2020_21  separates Protokoll  (Detail-Einsicht jederzeit bei Kassierin) </vt:lpstr>
      <vt:lpstr> nächste TERMINE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Willkommen!</dc:title>
  <dc:creator>Eva Massauer-Kren</dc:creator>
  <cp:lastModifiedBy>Eva Massauer-Kren</cp:lastModifiedBy>
  <cp:revision>42</cp:revision>
  <dcterms:created xsi:type="dcterms:W3CDTF">2020-06-03T17:14:31Z</dcterms:created>
  <dcterms:modified xsi:type="dcterms:W3CDTF">2020-11-01T11:45:32Z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187d4df9-7b47-491b-a1fd-2f2518cb38a7</vt:lpwstr>
  </property>
  <property fmtid="{D5CDD505-2E9C-101B-9397-08002B2CF9AE}" pid="3" name="bjSaver">
    <vt:lpwstr>xFqTGLBQ/7srGPBRawmpwsEblF4j7AF2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policy="a10f9ac0-5937-4b4f-b459-96aedd9ed2c5" origin="userSelected" xmlns="http://www.boldonj</vt:lpwstr>
  </property>
  <property fmtid="{D5CDD505-2E9C-101B-9397-08002B2CF9AE}" pid="5" name="bjDocumentLabelXML-0">
    <vt:lpwstr>ames.com/2008/01/sie/internal/label"&gt;&lt;element uid="7cd47945-6b3b-43a6-a00b-28702725611b" value="" /&gt;&lt;/sisl&gt;</vt:lpwstr>
  </property>
  <property fmtid="{D5CDD505-2E9C-101B-9397-08002B2CF9AE}" pid="6" name="bjDocumentSecurityLabel">
    <vt:lpwstr>Nicht klassifiziert-Not Classified</vt:lpwstr>
  </property>
  <property fmtid="{D5CDD505-2E9C-101B-9397-08002B2CF9AE}" pid="7" name="ContentTypeId">
    <vt:lpwstr>0x0101002F212103ED659A45AAD108A42C4C486A</vt:lpwstr>
  </property>
</Properties>
</file>