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34"/>
  </p:notesMasterIdLst>
  <p:handoutMasterIdLst>
    <p:handoutMasterId r:id="rId35"/>
  </p:handoutMasterIdLst>
  <p:sldIdLst>
    <p:sldId id="259" r:id="rId6"/>
    <p:sldId id="322" r:id="rId7"/>
    <p:sldId id="321" r:id="rId8"/>
    <p:sldId id="303" r:id="rId9"/>
    <p:sldId id="304" r:id="rId10"/>
    <p:sldId id="302" r:id="rId11"/>
    <p:sldId id="263" r:id="rId12"/>
    <p:sldId id="299" r:id="rId13"/>
    <p:sldId id="264" r:id="rId14"/>
    <p:sldId id="300" r:id="rId15"/>
    <p:sldId id="301" r:id="rId16"/>
    <p:sldId id="306" r:id="rId17"/>
    <p:sldId id="307" r:id="rId18"/>
    <p:sldId id="308" r:id="rId19"/>
    <p:sldId id="305" r:id="rId20"/>
    <p:sldId id="309" r:id="rId21"/>
    <p:sldId id="310" r:id="rId22"/>
    <p:sldId id="311" r:id="rId23"/>
    <p:sldId id="312" r:id="rId24"/>
    <p:sldId id="320" r:id="rId25"/>
    <p:sldId id="313" r:id="rId26"/>
    <p:sldId id="314" r:id="rId27"/>
    <p:sldId id="315" r:id="rId28"/>
    <p:sldId id="316" r:id="rId29"/>
    <p:sldId id="318" r:id="rId30"/>
    <p:sldId id="317" r:id="rId31"/>
    <p:sldId id="323" r:id="rId32"/>
    <p:sldId id="324" r:id="rId33"/>
  </p:sldIdLst>
  <p:sldSz cx="12192000" cy="6858000"/>
  <p:notesSz cx="6858000" cy="9144000"/>
  <p:custDataLst>
    <p:tags r:id="rId3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ufmann, Claudia" userId="95b8343d-8363-40bf-8fcf-31581d69087a" providerId="ADAL" clId="{D3367925-DD75-4E03-A025-AF65DF349700}"/>
    <pc:docChg chg="modSld">
      <pc:chgData name="Kaufmann, Claudia" userId="95b8343d-8363-40bf-8fcf-31581d69087a" providerId="ADAL" clId="{D3367925-DD75-4E03-A025-AF65DF349700}" dt="2020-06-18T20:28:38.810" v="140" actId="20577"/>
      <pc:docMkLst>
        <pc:docMk/>
      </pc:docMkLst>
      <pc:sldChg chg="modSp">
        <pc:chgData name="Kaufmann, Claudia" userId="95b8343d-8363-40bf-8fcf-31581d69087a" providerId="ADAL" clId="{D3367925-DD75-4E03-A025-AF65DF349700}" dt="2020-06-18T20:28:38.810" v="140" actId="20577"/>
        <pc:sldMkLst>
          <pc:docMk/>
          <pc:sldMk cId="2460173555" sldId="323"/>
        </pc:sldMkLst>
        <pc:spChg chg="mod">
          <ac:chgData name="Kaufmann, Claudia" userId="95b8343d-8363-40bf-8fcf-31581d69087a" providerId="ADAL" clId="{D3367925-DD75-4E03-A025-AF65DF349700}" dt="2020-06-18T20:28:38.810" v="140" actId="20577"/>
          <ac:spMkLst>
            <pc:docMk/>
            <pc:sldMk cId="2460173555" sldId="323"/>
            <ac:spMk id="3" creationId="{00000000-0000-0000-0000-000000000000}"/>
          </ac:spMkLst>
        </pc:spChg>
        <pc:spChg chg="mod">
          <ac:chgData name="Kaufmann, Claudia" userId="95b8343d-8363-40bf-8fcf-31581d69087a" providerId="ADAL" clId="{D3367925-DD75-4E03-A025-AF65DF349700}" dt="2020-06-18T20:28:26.664" v="137" actId="122"/>
          <ac:spMkLst>
            <pc:docMk/>
            <pc:sldMk cId="2460173555" sldId="323"/>
            <ac:spMk id="10" creationId="{00000000-0000-0000-0000-000000000000}"/>
          </ac:spMkLst>
        </pc:spChg>
      </pc:sldChg>
      <pc:sldChg chg="modSp">
        <pc:chgData name="Kaufmann, Claudia" userId="95b8343d-8363-40bf-8fcf-31581d69087a" providerId="ADAL" clId="{D3367925-DD75-4E03-A025-AF65DF349700}" dt="2020-06-15T09:56:21.593" v="11" actId="20577"/>
        <pc:sldMkLst>
          <pc:docMk/>
          <pc:sldMk cId="1252288605" sldId="324"/>
        </pc:sldMkLst>
        <pc:spChg chg="mod">
          <ac:chgData name="Kaufmann, Claudia" userId="95b8343d-8363-40bf-8fcf-31581d69087a" providerId="ADAL" clId="{D3367925-DD75-4E03-A025-AF65DF349700}" dt="2020-06-15T09:56:21.593" v="11" actId="20577"/>
          <ac:spMkLst>
            <pc:docMk/>
            <pc:sldMk cId="1252288605" sldId="324"/>
            <ac:spMk id="3" creationId="{00000000-0000-0000-0000-000000000000}"/>
          </ac:spMkLst>
        </pc:spChg>
      </pc:sldChg>
    </pc:docChg>
  </pc:docChgLst>
  <pc:docChgLst>
    <pc:chgData name="Kaufmann, Claudia" userId="95b8343d-8363-40bf-8fcf-31581d69087a" providerId="ADAL" clId="{4BC1C6CB-3B45-4964-93B2-5E09A778FADB}"/>
    <pc:docChg chg="custSel delSld modSld">
      <pc:chgData name="Kaufmann, Claudia" userId="95b8343d-8363-40bf-8fcf-31581d69087a" providerId="ADAL" clId="{4BC1C6CB-3B45-4964-93B2-5E09A778FADB}" dt="2020-06-18T20:31:44.685" v="11" actId="20577"/>
      <pc:docMkLst>
        <pc:docMk/>
      </pc:docMkLst>
      <pc:sldChg chg="del">
        <pc:chgData name="Kaufmann, Claudia" userId="95b8343d-8363-40bf-8fcf-31581d69087a" providerId="ADAL" clId="{4BC1C6CB-3B45-4964-93B2-5E09A778FADB}" dt="2020-06-18T20:30:31.317" v="0" actId="2696"/>
        <pc:sldMkLst>
          <pc:docMk/>
          <pc:sldMk cId="718691922" sldId="261"/>
        </pc:sldMkLst>
      </pc:sldChg>
      <pc:sldChg chg="modSp">
        <pc:chgData name="Kaufmann, Claudia" userId="95b8343d-8363-40bf-8fcf-31581d69087a" providerId="ADAL" clId="{4BC1C6CB-3B45-4964-93B2-5E09A778FADB}" dt="2020-06-18T20:31:44.685" v="11" actId="20577"/>
        <pc:sldMkLst>
          <pc:docMk/>
          <pc:sldMk cId="2460173555" sldId="323"/>
        </pc:sldMkLst>
        <pc:spChg chg="mod">
          <ac:chgData name="Kaufmann, Claudia" userId="95b8343d-8363-40bf-8fcf-31581d69087a" providerId="ADAL" clId="{4BC1C6CB-3B45-4964-93B2-5E09A778FADB}" dt="2020-06-18T20:31:44.685" v="11" actId="20577"/>
          <ac:spMkLst>
            <pc:docMk/>
            <pc:sldMk cId="2460173555" sldId="323"/>
            <ac:spMk id="10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1BB8831-18D8-49D2-86BC-780616E327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54B0A2-E539-4090-B8F4-E30A48B630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6A8F0-9D8B-4DE6-A6DE-6E2AB03DFF75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22E458-6A97-4A57-BB5E-1245B0BB95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E49942-0468-4C87-AE27-EF92186FBE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7A2E8-AD70-4767-90CB-5B82C1466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312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18CF2-A1A5-4EC4-B518-57F0CB5E39F8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8BE0-9BCA-41F9-859C-7B96477E15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77951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778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4237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281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481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192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445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74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6928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9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996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441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5491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155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623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255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382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0308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313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00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396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7358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170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5078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166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18602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1492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6365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58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4DAE83-0C17-4CC5-9E62-78A30C7EC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39CA34-6B0B-4B24-8EC1-0B673344C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1E4987-ACC5-48E3-9CDF-36DC75FE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D90CF6-BC58-488F-84CA-70A3D1BE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0521D8-78FD-4436-83CD-C6E668E4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01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CDD4F-4F4E-47DD-8541-A717DD04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12DFB6-DEEE-482E-BBC4-54BB3F1C7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8421EF-8C5C-4770-90F1-E5980C754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0053AA-EB39-411F-9659-F852EC70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BCD157-9030-441C-93A5-AA85C7A1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66F0AB-C5D1-4D34-BD0F-8473DA97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AA2DF2-0056-4483-8920-1CD6904D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D82105-3C00-4BAF-8AFA-3983FD30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5C5154-F5B8-44A8-B659-761E6E3F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628B72-9AD6-4453-8EA1-8AAD9692B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27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F9786D-43F2-48A4-B106-B7670B77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EACD5E-DC3D-4F3A-B502-0CE0EE918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837E027-7B43-4FB5-BA06-7DA040D61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318544-2331-4C02-9376-990A038A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E86C88-1507-4C25-9D74-7B50D9CCE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85AAB5-A588-4C75-8CE6-3E4F384C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39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959A5-DA8C-4427-80B8-BB6A063D6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7DC866-2030-402E-A471-92133356D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9B1C485-33FE-42D8-B186-D4A0E714D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8BDAB0-4AD2-405E-80F0-1675A92E0F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6F0CC9-4E89-4202-AC1F-7EFFC5C54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3E96584-4777-4EF4-ADE6-92F3A20FD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1FFC6C0-EAE0-411F-B8B1-A4E0D287A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50C5B4F-6144-4FC0-AFA3-B3AFC1397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83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4DAFD-3A72-4452-A76F-FF9AFC67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312688-6C27-48B4-99AB-EB883C5E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52C1C2-193D-4EEF-9DAC-8189FE094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65F7B5-4196-4E40-89DE-4A6D9CAD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11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119A21-6DB7-4361-8DC6-869DE819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04AC56-6A72-4820-B804-D0B11669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1A2262-A8D4-4A9D-8B5A-1DA9B875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94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0BF59-7AF2-442E-867B-890E49F9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CACD15-EDF1-4111-B2CA-261D6DFD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3F3E1A-AA27-4F11-A4A7-C9BB5A59F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689B33-ABA4-4EB0-ABE3-F64292E0A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37DB0F-3B8C-49C3-91A9-08BA2A99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EC27EA-3D1B-4E9E-ADDA-AE90B80B4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9725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995FD-DD7A-4D05-88D7-05BD0DA4F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B70A93B-EB21-4321-96E6-69B826779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9B140A-39C4-47CD-A003-785B92D33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8789CB-A5F3-470A-AC45-1886667A6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7E8DFF-0383-458D-9E2A-5D51254C5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5C0E96-8929-484E-B0A0-5950AC09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23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CA799-5122-4DD3-AA25-389701AF8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4DE3846-A865-455A-9318-51E8D1E65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5AE8AA-819D-4507-A68B-4CEA7531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547599-D10A-4FC3-B20F-90539065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3AFFB9-2408-422A-8515-45FE52FB4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8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1DDD85-E7E2-4BFD-AFF5-7B0341D16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ADE67F-B787-4774-B581-CA79F505D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2A7940-DD8F-44DB-8D1E-875698C4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4B0618-E5B3-4BBA-9CA1-A9D26542B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E070DE-88D1-485A-BCEF-450348BE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86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281D7F3C-EFA2-407E-AB13-BE0B9D30AC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4442374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17" imgW="278" imgH="278" progId="TCLayout.ActiveDocument.1">
                  <p:embed/>
                </p:oleObj>
              </mc:Choice>
              <mc:Fallback>
                <p:oleObj name="think-cell Folie" r:id="rId17" imgW="278" imgH="278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281D7F3C-EFA2-407E-AB13-BE0B9D30AC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F0F9A17-6A00-4EB3-9D66-E7ED607A9ED2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57195FD-8A55-4141-81DB-78655BAC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1D98D5-3E19-40DE-96A2-2E9E328C3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9DF79C-F86B-4C8F-96DE-05790CDD8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D4739-BA3A-40C6-9861-F627CA4ED071}" type="datetimeFigureOut">
              <a:rPr lang="de-DE" smtClean="0"/>
              <a:t>18.06.2020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E74DAC-44DB-4F7C-AC17-695661CAD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E099A9-523F-47A4-A060-D9B995D4C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EA3BC-40CE-47A4-9434-DA82E92129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06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ternvereinparhamer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lternverein@parhamer.at" TargetMode="External"/><Relationship Id="rId5" Type="http://schemas.openxmlformats.org/officeDocument/2006/relationships/hyperlink" Target="http://www.instagram.com/elternvereinparhamer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jpe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hyperlink" Target="https://pixabay.com/de/ilex-stechpalme-rote-beeren-233654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elternverein@parhamer.a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uro_M%C3%BCnzgeld_und_Portmonee_-_Nahaufnahme_(Geld,_Kleingeld,_M%C3%BCnzen).jp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hyperlink" Target="https://creativecommons.org/licenses/by-sa/3.0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xhere.com/th/photo/544686" TargetMode="External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22AF607B-3103-4A36-8AD8-43DE449AB3B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3034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Folie" r:id="rId6" imgW="278" imgH="278" progId="TCLayout.ActiveDocument.1">
                  <p:embed/>
                </p:oleObj>
              </mc:Choice>
              <mc:Fallback>
                <p:oleObj name="think-cell Folie" r:id="rId6" imgW="278" imgH="278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22AF607B-3103-4A36-8AD8-43DE449AB3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9098E5C3-6F2E-415B-A518-9313F58B655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de-AT" sz="7200" dirty="0">
              <a:latin typeface="Calibri" panose="020F0502020204030204" pitchFamily="34" charset="0"/>
              <a:ea typeface="+mj-ea"/>
              <a:cs typeface="Aldhabi" panose="020B0604020202020204" pitchFamily="2" charset="-78"/>
              <a:sym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2DA19D-08D4-4BE9-B3F7-23F093B96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448" y="140678"/>
            <a:ext cx="9144000" cy="1730325"/>
          </a:xfrm>
        </p:spPr>
        <p:txBody>
          <a:bodyPr>
            <a:noAutofit/>
          </a:bodyPr>
          <a:lstStyle/>
          <a:p>
            <a:pPr algn="l"/>
            <a:r>
              <a:rPr lang="de-AT" sz="7200" dirty="0">
                <a:solidFill>
                  <a:srgbClr val="002060"/>
                </a:solidFill>
                <a:latin typeface="+mn-lt"/>
                <a:cs typeface="Aldhabi" panose="020B0604020202020204" pitchFamily="2" charset="-78"/>
              </a:rPr>
              <a:t>Herzlich willkommen</a:t>
            </a:r>
            <a:r>
              <a:rPr lang="de-AT" sz="7200" dirty="0">
                <a:solidFill>
                  <a:srgbClr val="002060"/>
                </a:solidFill>
                <a:latin typeface="+mn-lt"/>
              </a:rPr>
              <a:t>!</a:t>
            </a:r>
            <a:endParaRPr lang="de-DE" sz="7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F9AD646-8DEB-4FD8-88C9-EE0BD483CCE9}"/>
              </a:ext>
            </a:extLst>
          </p:cNvPr>
          <p:cNvSpPr txBox="1"/>
          <p:nvPr/>
        </p:nvSpPr>
        <p:spPr>
          <a:xfrm>
            <a:off x="503276" y="2308731"/>
            <a:ext cx="11185448" cy="149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zur </a:t>
            </a:r>
            <a:r>
              <a:rPr kumimoji="0" lang="de-AT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Ausschusssitzung</a:t>
            </a:r>
            <a:r>
              <a:rPr kumimoji="0" lang="de-AT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 </a:t>
            </a:r>
            <a:r>
              <a:rPr lang="de-AT" sz="4400" dirty="0">
                <a:solidFill>
                  <a:srgbClr val="002060"/>
                </a:solidFill>
                <a:latin typeface="Calibri" panose="020F0502020204030204"/>
                <a:cs typeface="Aldhabi" panose="020B0604020202020204" pitchFamily="2" charset="-78"/>
              </a:rPr>
              <a:t>9.Juni </a:t>
            </a:r>
            <a:r>
              <a:rPr kumimoji="0" lang="de-AT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2020</a:t>
            </a:r>
            <a:r>
              <a:rPr lang="de-AT" sz="4400" dirty="0">
                <a:solidFill>
                  <a:srgbClr val="002060"/>
                </a:solidFill>
                <a:latin typeface="Calibri" panose="020F0502020204030204"/>
                <a:cs typeface="Aldhabi" panose="020B0604020202020204" pitchFamily="2" charset="-78"/>
              </a:rPr>
              <a:t> </a:t>
            </a:r>
            <a:r>
              <a:rPr kumimoji="0" lang="de-AT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des Elternvereins am </a:t>
            </a:r>
            <a:r>
              <a:rPr kumimoji="0" lang="de-AT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ldhabi" panose="020B0604020202020204" pitchFamily="2" charset="-78"/>
              </a:rPr>
              <a:t>Parhamergymnasium</a:t>
            </a:r>
            <a:endParaRPr kumimoji="0" lang="de-DE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ldhabi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097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3F4A7D-580E-42BC-A836-9BEDCC7F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284"/>
          </a:xfrm>
        </p:spPr>
        <p:txBody>
          <a:bodyPr>
            <a:normAutofit/>
          </a:bodyPr>
          <a:lstStyle/>
          <a:p>
            <a:r>
              <a:rPr lang="de-AT" sz="2800" b="1" dirty="0">
                <a:solidFill>
                  <a:srgbClr val="2F255C"/>
                </a:solidFill>
                <a:latin typeface="+mn-lt"/>
              </a:rPr>
              <a:t>Agenda</a:t>
            </a:r>
            <a:endParaRPr lang="de-DE" sz="2800" b="1" dirty="0">
              <a:solidFill>
                <a:srgbClr val="2F255C"/>
              </a:solidFill>
              <a:latin typeface="+mn-lt"/>
            </a:endParaRPr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838200" y="1082140"/>
            <a:ext cx="10515600" cy="4351338"/>
          </a:xfrm>
        </p:spPr>
        <p:txBody>
          <a:bodyPr/>
          <a:lstStyle/>
          <a:p>
            <a:pPr lvl="0"/>
            <a:r>
              <a:rPr lang="de-AT" dirty="0"/>
              <a:t>Der Elternverein-Aufgabenbericht</a:t>
            </a:r>
          </a:p>
          <a:p>
            <a:pPr lvl="0"/>
            <a:r>
              <a:rPr lang="de-AT" dirty="0"/>
              <a:t>Kurzer Jahresrückblick des SJ 19/20</a:t>
            </a:r>
          </a:p>
          <a:p>
            <a:pPr lvl="0"/>
            <a:r>
              <a:rPr lang="de-AT" dirty="0"/>
              <a:t>Vorschau auf das kommende Vereinsjahr</a:t>
            </a:r>
          </a:p>
          <a:p>
            <a:pPr lvl="0"/>
            <a:r>
              <a:rPr lang="de-AT" dirty="0"/>
              <a:t>Bericht der </a:t>
            </a:r>
            <a:r>
              <a:rPr lang="de-AT" dirty="0" err="1"/>
              <a:t>Kassierin</a:t>
            </a:r>
            <a:endParaRPr lang="de-AT" dirty="0"/>
          </a:p>
          <a:p>
            <a:pPr lvl="0"/>
            <a:r>
              <a:rPr lang="de-AT" dirty="0"/>
              <a:t>Maturant*</a:t>
            </a:r>
            <a:r>
              <a:rPr lang="de-AT" dirty="0" err="1"/>
              <a:t>innenverabschiedung</a:t>
            </a:r>
            <a:r>
              <a:rPr lang="de-AT" dirty="0"/>
              <a:t>  am Mittwoch, 1.Juli 2020</a:t>
            </a:r>
          </a:p>
          <a:p>
            <a:pPr lvl="0"/>
            <a:r>
              <a:rPr lang="de-AT" dirty="0"/>
              <a:t>Allfälliges</a:t>
            </a:r>
          </a:p>
        </p:txBody>
      </p:sp>
    </p:spTree>
    <p:extLst>
      <p:ext uri="{BB962C8B-B14F-4D97-AF65-F5344CB8AC3E}">
        <p14:creationId xmlns:p14="http://schemas.microsoft.com/office/powerpoint/2010/main" val="62414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3F4A7D-580E-42BC-A836-9BEDCC7F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284"/>
          </a:xfrm>
        </p:spPr>
        <p:txBody>
          <a:bodyPr>
            <a:normAutofit/>
          </a:bodyPr>
          <a:lstStyle/>
          <a:p>
            <a:r>
              <a:rPr lang="de-AT" sz="2800" b="1" dirty="0">
                <a:solidFill>
                  <a:srgbClr val="2F255C"/>
                </a:solidFill>
                <a:latin typeface="+mn-lt"/>
              </a:rPr>
              <a:t>Was macht der Elternverein?</a:t>
            </a:r>
            <a:endParaRPr lang="de-DE" sz="2800" b="1" dirty="0">
              <a:solidFill>
                <a:srgbClr val="2F255C"/>
              </a:solidFill>
              <a:latin typeface="+mn-lt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8EB822C-078E-460C-8E68-D524C52C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7410"/>
            <a:ext cx="10515600" cy="5209553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Tätigkeit der EV Mitglieder ehrenamtlich und unentgeltlich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EV vertritt Interessen der Eltern und Erziehungsberechtigten an der Unterrichts- u. Erziehungsarbeit der Schule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Aktive Schulpartnerschaft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Ermöglicht durch finanzielle Unterstützung Schüler*innen einkommensschwacher Familien Teilnahme an mehrtägigen Schulveranstaltungen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Schulprojekte (Safer Internet, Suchtprävention, Body &amp; Love)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Schulveranstaltungen (Schulball, Clubbing, Faschingsfest, Sportfest, Maturant*</a:t>
            </a:r>
            <a:r>
              <a:rPr lang="de-AT" sz="2400" dirty="0" err="1">
                <a:solidFill>
                  <a:srgbClr val="2F255C"/>
                </a:solidFill>
              </a:rPr>
              <a:t>innenverabschiedung</a:t>
            </a:r>
            <a:r>
              <a:rPr lang="de-AT" sz="2400" dirty="0">
                <a:solidFill>
                  <a:srgbClr val="2F255C"/>
                </a:solidFill>
              </a:rPr>
              <a:t>, Kreativklassenabend, …)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Schülerbasisversicherung (Schul- und Freizeitunfälle)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Jahresbericht</a:t>
            </a:r>
          </a:p>
          <a:p>
            <a:pPr>
              <a:buBlip>
                <a:blip r:embed="rId3"/>
              </a:buBlip>
            </a:pPr>
            <a:r>
              <a:rPr lang="de-AT" sz="2400" dirty="0">
                <a:solidFill>
                  <a:srgbClr val="2F255C"/>
                </a:solidFill>
              </a:rPr>
              <a:t>Verschiedenes (Schwimmassistenz, </a:t>
            </a:r>
            <a:r>
              <a:rPr lang="de-AT" sz="2400" dirty="0" err="1">
                <a:solidFill>
                  <a:srgbClr val="2F255C"/>
                </a:solidFill>
              </a:rPr>
              <a:t>MediationsWS</a:t>
            </a:r>
            <a:r>
              <a:rPr lang="de-AT" sz="2400" dirty="0">
                <a:solidFill>
                  <a:srgbClr val="2F255C"/>
                </a:solidFill>
              </a:rPr>
              <a:t>, ...)</a:t>
            </a:r>
            <a:endParaRPr lang="de-DE" sz="2400" dirty="0">
              <a:solidFill>
                <a:srgbClr val="2F25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8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348E6-00C3-4EC0-B4CB-EF654FBF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528217" cy="946840"/>
          </a:xfrm>
        </p:spPr>
        <p:txBody>
          <a:bodyPr>
            <a:normAutofit/>
          </a:bodyPr>
          <a:lstStyle/>
          <a:p>
            <a:r>
              <a:rPr lang="de-AT" dirty="0">
                <a:solidFill>
                  <a:srgbClr val="002060"/>
                </a:solidFill>
              </a:rPr>
              <a:t>Das Vorstandsteam SJ 19/20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5" name="Inhaltsplatzhalter 4" descr="Ein Bild, das Person, darstellend, Foto, Gruppe enthält.&#10;&#10;Automatisch generierte Beschreibung">
            <a:extLst>
              <a:ext uri="{FF2B5EF4-FFF2-40B4-BE49-F238E27FC236}">
                <a16:creationId xmlns:a16="http://schemas.microsoft.com/office/drawing/2014/main" id="{1A176F83-11AE-4CF1-B4B6-9591541A3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8634"/>
            <a:ext cx="6528217" cy="4351338"/>
          </a:xfrm>
        </p:spPr>
      </p:pic>
      <p:pic>
        <p:nvPicPr>
          <p:cNvPr id="7" name="Grafik 6" descr="Ein Bild, das Foto, anzeigend, drinnen, Monitor enthält.&#10;&#10;Automatisch generierte Beschreibung">
            <a:extLst>
              <a:ext uri="{FF2B5EF4-FFF2-40B4-BE49-F238E27FC236}">
                <a16:creationId xmlns:a16="http://schemas.microsoft.com/office/drawing/2014/main" id="{A303035A-6B51-4ACF-BB29-EBC496C23E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34" y="711463"/>
            <a:ext cx="4041913" cy="301212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999694" y="3723591"/>
            <a:ext cx="3660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+mj-lt"/>
                <a:ea typeface="+mj-ea"/>
                <a:cs typeface="+mj-cs"/>
              </a:rPr>
              <a:t>… Sitzungen auch online</a:t>
            </a:r>
          </a:p>
        </p:txBody>
      </p:sp>
    </p:spTree>
    <p:extLst>
      <p:ext uri="{BB962C8B-B14F-4D97-AF65-F5344CB8AC3E}">
        <p14:creationId xmlns:p14="http://schemas.microsoft.com/office/powerpoint/2010/main" val="128388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C0BB5-930A-4830-9025-2A5EF185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2060"/>
                </a:solidFill>
              </a:rPr>
              <a:t>Wir sind Elternverein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5" name="Inhaltsplatzhalter 4" descr="Ein Bild, das Foto, anzeigend, darstellend, drinnen enthält.&#10;&#10;Automatisch generierte Beschreibung">
            <a:extLst>
              <a:ext uri="{FF2B5EF4-FFF2-40B4-BE49-F238E27FC236}">
                <a16:creationId xmlns:a16="http://schemas.microsoft.com/office/drawing/2014/main" id="{FDAFE918-BD1C-484F-8CDB-AA0BE4DA7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5" y="1690688"/>
            <a:ext cx="7547949" cy="4247736"/>
          </a:xfrm>
        </p:spPr>
      </p:pic>
      <p:pic>
        <p:nvPicPr>
          <p:cNvPr id="7" name="Grafik 6" descr="Ein Bild, das Person, darstellend, Gruppe, Foto enthält.&#10;&#10;Automatisch generierte Beschreibung">
            <a:extLst>
              <a:ext uri="{FF2B5EF4-FFF2-40B4-BE49-F238E27FC236}">
                <a16:creationId xmlns:a16="http://schemas.microsoft.com/office/drawing/2014/main" id="{A6D8B825-1A9A-40B6-A3E0-4F9C393BC4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972" y="262556"/>
            <a:ext cx="4082225" cy="306166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968972" y="3337502"/>
            <a:ext cx="422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… nach dem Besuch von „</a:t>
            </a:r>
            <a:r>
              <a:rPr lang="de-DE" sz="20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BildungsFERNER</a:t>
            </a:r>
            <a:r>
              <a:rPr lang="de-DE" sz="2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“ </a:t>
            </a:r>
            <a:br>
              <a:rPr lang="de-DE" sz="2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de-DE" sz="2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von Kabarettist Andreas Ferner </a:t>
            </a:r>
          </a:p>
        </p:txBody>
      </p:sp>
    </p:spTree>
    <p:extLst>
      <p:ext uri="{BB962C8B-B14F-4D97-AF65-F5344CB8AC3E}">
        <p14:creationId xmlns:p14="http://schemas.microsoft.com/office/powerpoint/2010/main" val="1189108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5BD610-2BCD-4C21-810D-24BC550B9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5878"/>
            <a:ext cx="10515600" cy="1123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7200" dirty="0">
                <a:solidFill>
                  <a:srgbClr val="002060"/>
                </a:solidFill>
              </a:rPr>
              <a:t>Rückblicke und Ausblicke</a:t>
            </a:r>
            <a:endParaRPr lang="de-DE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8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A33F61B-B8EE-4827-BF8B-9A988F1A5C8E}"/>
              </a:ext>
            </a:extLst>
          </p:cNvPr>
          <p:cNvSpPr txBox="1"/>
          <p:nvPr/>
        </p:nvSpPr>
        <p:spPr>
          <a:xfrm>
            <a:off x="6145563" y="1709559"/>
            <a:ext cx="5019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FF0000"/>
                </a:solidFill>
                <a:hlinkClick r:id="rId3"/>
              </a:rPr>
              <a:t>www.elternvereinparhamer.com</a:t>
            </a:r>
            <a:r>
              <a:rPr lang="de-AT" sz="2800" dirty="0">
                <a:solidFill>
                  <a:srgbClr val="FF0000"/>
                </a:solidFill>
              </a:rPr>
              <a:t> </a:t>
            </a:r>
            <a:endParaRPr lang="de-DE" sz="2800" dirty="0">
              <a:solidFill>
                <a:srgbClr val="FF0000"/>
              </a:solidFill>
            </a:endParaRPr>
          </a:p>
        </p:txBody>
      </p:sp>
      <p:pic>
        <p:nvPicPr>
          <p:cNvPr id="7" name="Grafik 6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CC4ED2A1-39AE-4204-89FB-5FABC19F33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99" y="-145774"/>
            <a:ext cx="3853713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891D399-4EE5-4B31-A642-E30B59060003}"/>
              </a:ext>
            </a:extLst>
          </p:cNvPr>
          <p:cNvSpPr txBox="1"/>
          <p:nvPr/>
        </p:nvSpPr>
        <p:spPr>
          <a:xfrm>
            <a:off x="5367131" y="2483007"/>
            <a:ext cx="6574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www.instagram.com/elternvereinparhamer</a:t>
            </a:r>
            <a:r>
              <a:rPr lang="de-AT" sz="2800" dirty="0">
                <a:solidFill>
                  <a:srgbClr val="92D050"/>
                </a:solidFill>
              </a:rPr>
              <a:t>  </a:t>
            </a:r>
            <a:endParaRPr lang="de-DE" sz="2800" dirty="0">
              <a:solidFill>
                <a:srgbClr val="92D05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ECC8E7B-D4C3-4AD3-B7FC-9BC9CD28951C}"/>
              </a:ext>
            </a:extLst>
          </p:cNvPr>
          <p:cNvSpPr txBox="1"/>
          <p:nvPr/>
        </p:nvSpPr>
        <p:spPr>
          <a:xfrm>
            <a:off x="6599583" y="3337241"/>
            <a:ext cx="4359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u="sng" dirty="0">
                <a:hlinkClick r:id="rId6"/>
              </a:rPr>
              <a:t>elternverein@parhamer.at</a:t>
            </a:r>
            <a:endParaRPr lang="de-DE" sz="2800" u="sng" dirty="0"/>
          </a:p>
        </p:txBody>
      </p:sp>
      <p:sp>
        <p:nvSpPr>
          <p:cNvPr id="6" name="Textfeld 5"/>
          <p:cNvSpPr txBox="1"/>
          <p:nvPr/>
        </p:nvSpPr>
        <p:spPr>
          <a:xfrm>
            <a:off x="6599583" y="645397"/>
            <a:ext cx="391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Unsere Aktivitäten online:</a:t>
            </a:r>
          </a:p>
        </p:txBody>
      </p:sp>
    </p:spTree>
    <p:extLst>
      <p:ext uri="{BB962C8B-B14F-4D97-AF65-F5344CB8AC3E}">
        <p14:creationId xmlns:p14="http://schemas.microsoft.com/office/powerpoint/2010/main" val="402505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7725AA-6B85-4EA6-B1F3-21D2347B9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760"/>
            <a:ext cx="7606748" cy="10148132"/>
          </a:xfrm>
          <a:prstGeom prst="rect">
            <a:avLst/>
          </a:prstGeom>
        </p:spPr>
      </p:pic>
      <p:pic>
        <p:nvPicPr>
          <p:cNvPr id="5" name="Grafik 4" descr="Ein Bild, das Text, Zeitung, Foto, viele enthält.&#10;&#10;Automatisch generierte Beschreibung">
            <a:extLst>
              <a:ext uri="{FF2B5EF4-FFF2-40B4-BE49-F238E27FC236}">
                <a16:creationId xmlns:a16="http://schemas.microsoft.com/office/drawing/2014/main" id="{BC5EC92E-4384-45C7-B2FF-76ED617BDB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7075">
            <a:off x="6888519" y="3334578"/>
            <a:ext cx="5399765" cy="3523422"/>
          </a:xfrm>
          <a:prstGeom prst="rect">
            <a:avLst/>
          </a:prstGeom>
        </p:spPr>
      </p:pic>
      <p:pic>
        <p:nvPicPr>
          <p:cNvPr id="7" name="Grafik 6" descr="Ein Bild, das Text, Zeitung, Gebäude, Foto enthält.&#10;&#10;Automatisch generierte Beschreibung">
            <a:extLst>
              <a:ext uri="{FF2B5EF4-FFF2-40B4-BE49-F238E27FC236}">
                <a16:creationId xmlns:a16="http://schemas.microsoft.com/office/drawing/2014/main" id="{BC953984-329C-4ABB-966C-3940EA9CD0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750">
            <a:off x="7167729" y="23800"/>
            <a:ext cx="4841342" cy="319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89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Foto, verschieden enthält.&#10;&#10;Automatisch generierte Beschreibung">
            <a:extLst>
              <a:ext uri="{FF2B5EF4-FFF2-40B4-BE49-F238E27FC236}">
                <a16:creationId xmlns:a16="http://schemas.microsoft.com/office/drawing/2014/main" id="{C50FAF7B-C780-40F8-970D-4BDBFE5C8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35" y="-306919"/>
            <a:ext cx="12523305" cy="80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5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Person, Gebäude, darstellend, Gruppe enthält.&#10;&#10;Automatisch generierte Beschreibung">
            <a:extLst>
              <a:ext uri="{FF2B5EF4-FFF2-40B4-BE49-F238E27FC236}">
                <a16:creationId xmlns:a16="http://schemas.microsoft.com/office/drawing/2014/main" id="{20ADAC1F-A7E2-4FE7-86DA-3038EB9CC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3" y="-211736"/>
            <a:ext cx="12351025" cy="815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83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Foto, anzeigend, Person, gleich enthält.&#10;&#10;Automatisch generierte Beschreibung">
            <a:extLst>
              <a:ext uri="{FF2B5EF4-FFF2-40B4-BE49-F238E27FC236}">
                <a16:creationId xmlns:a16="http://schemas.microsoft.com/office/drawing/2014/main" id="{9ED50CCA-E2A0-4F1C-967B-76B3B5B5A6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87" y="0"/>
            <a:ext cx="5749648" cy="3231022"/>
          </a:xfrm>
          <a:prstGeom prst="rect">
            <a:avLst/>
          </a:prstGeom>
        </p:spPr>
      </p:pic>
      <p:pic>
        <p:nvPicPr>
          <p:cNvPr id="15" name="Grafik 14" descr="Ein Bild, das Foto, anzeigend, darstellend, gleich enthält.&#10;&#10;Automatisch generierte Beschreibung">
            <a:extLst>
              <a:ext uri="{FF2B5EF4-FFF2-40B4-BE49-F238E27FC236}">
                <a16:creationId xmlns:a16="http://schemas.microsoft.com/office/drawing/2014/main" id="{8D1653E5-3060-460A-9B09-D03705E09E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87" y="3423104"/>
            <a:ext cx="5749648" cy="3236920"/>
          </a:xfrm>
          <a:prstGeom prst="rect">
            <a:avLst/>
          </a:prstGeom>
        </p:spPr>
      </p:pic>
      <p:pic>
        <p:nvPicPr>
          <p:cNvPr id="17" name="Grafik 16" descr="Ein Bild, das Screenshot, Monitor, Bildschirm enthält.&#10;&#10;Automatisch generierte Beschreibung">
            <a:extLst>
              <a:ext uri="{FF2B5EF4-FFF2-40B4-BE49-F238E27FC236}">
                <a16:creationId xmlns:a16="http://schemas.microsoft.com/office/drawing/2014/main" id="{92A04EF0-6820-4C68-A225-B841FF09D1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834" y="1307546"/>
            <a:ext cx="5594944" cy="314562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0A2C0D60-53A8-4045-A233-B49CEF43616B}"/>
              </a:ext>
            </a:extLst>
          </p:cNvPr>
          <p:cNvSpPr txBox="1"/>
          <p:nvPr/>
        </p:nvSpPr>
        <p:spPr>
          <a:xfrm>
            <a:off x="6113468" y="415182"/>
            <a:ext cx="607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dirty="0">
                <a:solidFill>
                  <a:srgbClr val="FF0000"/>
                </a:solidFill>
              </a:rPr>
              <a:t>Jahresbericht ZOOM Kick OFF</a:t>
            </a:r>
            <a:endParaRPr lang="de-DE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93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isch, Mädchen, klein, viele enthält.&#10;&#10;Automatisch generierte Beschreibung">
            <a:extLst>
              <a:ext uri="{FF2B5EF4-FFF2-40B4-BE49-F238E27FC236}">
                <a16:creationId xmlns:a16="http://schemas.microsoft.com/office/drawing/2014/main" id="{40C2547C-1C1F-48AB-AF17-C6CB251D48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83" y="-462722"/>
            <a:ext cx="12390783" cy="826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85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4D93290-19CC-4D6C-9D59-52E992E1470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768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Folie" r:id="rId5" imgW="278" imgH="278" progId="TCLayout.ActiveDocument.1">
                  <p:embed/>
                </p:oleObj>
              </mc:Choice>
              <mc:Fallback>
                <p:oleObj name="think-cell Folie" r:id="rId5" imgW="278" imgH="278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4D93290-19CC-4D6C-9D59-52E992E147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 descr="Ein Bild, das Person, groß, Menge, Personen enthält.&#10;&#10;Automatisch generierte Beschreibung">
            <a:extLst>
              <a:ext uri="{FF2B5EF4-FFF2-40B4-BE49-F238E27FC236}">
                <a16:creationId xmlns:a16="http://schemas.microsoft.com/office/drawing/2014/main" id="{FB3F2E21-4BE5-4803-AE83-3FB1950EDE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34" y="850757"/>
            <a:ext cx="4270229" cy="5693640"/>
          </a:xfrm>
          <a:prstGeom prst="rect">
            <a:avLst/>
          </a:prstGeom>
        </p:spPr>
      </p:pic>
      <p:pic>
        <p:nvPicPr>
          <p:cNvPr id="5" name="Grafik 4" descr="Ein Bild, das Person, groß, drinnen, Menge enthält.&#10;&#10;Automatisch generierte Beschreibung">
            <a:extLst>
              <a:ext uri="{FF2B5EF4-FFF2-40B4-BE49-F238E27FC236}">
                <a16:creationId xmlns:a16="http://schemas.microsoft.com/office/drawing/2014/main" id="{33DAA703-D1A1-4B02-95BC-47AB5F114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63" y="828547"/>
            <a:ext cx="7621137" cy="57158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DC27F7E-51C3-4147-A306-8458D56B6442}"/>
              </a:ext>
            </a:extLst>
          </p:cNvPr>
          <p:cNvSpPr txBox="1"/>
          <p:nvPr/>
        </p:nvSpPr>
        <p:spPr>
          <a:xfrm>
            <a:off x="300634" y="95534"/>
            <a:ext cx="534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2F255C"/>
                </a:solidFill>
              </a:rPr>
              <a:t>Kick OFF </a:t>
            </a:r>
            <a:r>
              <a:rPr lang="de-AT" sz="2800" dirty="0" err="1">
                <a:solidFill>
                  <a:srgbClr val="2F255C"/>
                </a:solidFill>
              </a:rPr>
              <a:t>Discussing</a:t>
            </a:r>
            <a:r>
              <a:rPr lang="de-AT" sz="2800" dirty="0">
                <a:solidFill>
                  <a:srgbClr val="2F255C"/>
                </a:solidFill>
              </a:rPr>
              <a:t> Future</a:t>
            </a:r>
          </a:p>
          <a:p>
            <a:endParaRPr lang="de-DE" sz="2800" dirty="0">
              <a:solidFill>
                <a:srgbClr val="2F255C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E384048-813F-4350-934C-965A26249E41}"/>
              </a:ext>
            </a:extLst>
          </p:cNvPr>
          <p:cNvSpPr/>
          <p:nvPr/>
        </p:nvSpPr>
        <p:spPr>
          <a:xfrm>
            <a:off x="6363478" y="828547"/>
            <a:ext cx="4655975" cy="22109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AFAEE50-907D-4982-AE8B-CC114015E87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212" y="-90714"/>
            <a:ext cx="4602236" cy="115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43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ett, legend, Mann, Frau enthält.&#10;&#10;Automatisch generierte Beschreibung">
            <a:extLst>
              <a:ext uri="{FF2B5EF4-FFF2-40B4-BE49-F238E27FC236}">
                <a16:creationId xmlns:a16="http://schemas.microsoft.com/office/drawing/2014/main" id="{23AF80D6-0BF8-4463-8342-17461C8441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8625" y="428625"/>
            <a:ext cx="3429000" cy="2571750"/>
          </a:xfrm>
          <a:prstGeom prst="rect">
            <a:avLst/>
          </a:prstGeom>
        </p:spPr>
      </p:pic>
      <p:pic>
        <p:nvPicPr>
          <p:cNvPr id="5" name="Grafik 4" descr="Ein Bild, das Person, Tisch, Gruppe, stehend enthält.&#10;&#10;Automatisch generierte Beschreibung">
            <a:extLst>
              <a:ext uri="{FF2B5EF4-FFF2-40B4-BE49-F238E27FC236}">
                <a16:creationId xmlns:a16="http://schemas.microsoft.com/office/drawing/2014/main" id="{B6B1A926-6B74-45F5-90F1-567D4F70BA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0278"/>
            <a:ext cx="4850296" cy="3637722"/>
          </a:xfrm>
          <a:prstGeom prst="rect">
            <a:avLst/>
          </a:prstGeom>
        </p:spPr>
      </p:pic>
      <p:pic>
        <p:nvPicPr>
          <p:cNvPr id="13" name="Grafik 12" descr="Ein Bild, das Person, Mann, drinnen, haltend enthält.&#10;&#10;Automatisch generierte Beschreibung">
            <a:extLst>
              <a:ext uri="{FF2B5EF4-FFF2-40B4-BE49-F238E27FC236}">
                <a16:creationId xmlns:a16="http://schemas.microsoft.com/office/drawing/2014/main" id="{134E8752-5E43-4C60-8ABD-39E32C3B8E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0" y="-13252"/>
            <a:ext cx="4850296" cy="3233530"/>
          </a:xfrm>
          <a:prstGeom prst="rect">
            <a:avLst/>
          </a:prstGeom>
        </p:spPr>
      </p:pic>
      <p:pic>
        <p:nvPicPr>
          <p:cNvPr id="15" name="Grafik 14" descr="Ein Bild, das drinnen, Person, Foto, Gruppe enthält.&#10;&#10;Automatisch generierte Beschreibung">
            <a:extLst>
              <a:ext uri="{FF2B5EF4-FFF2-40B4-BE49-F238E27FC236}">
                <a16:creationId xmlns:a16="http://schemas.microsoft.com/office/drawing/2014/main" id="{3BE74599-6699-4A09-AB1A-32B4812FE33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97" y="3220278"/>
            <a:ext cx="5143500" cy="3637722"/>
          </a:xfrm>
          <a:prstGeom prst="rect">
            <a:avLst/>
          </a:prstGeom>
        </p:spPr>
      </p:pic>
      <p:pic>
        <p:nvPicPr>
          <p:cNvPr id="17" name="Grafik 16" descr="Ein Bild, das Person, Frau, sitzend, Mann enthält.&#10;&#10;Automatisch generierte Beschreibung">
            <a:extLst>
              <a:ext uri="{FF2B5EF4-FFF2-40B4-BE49-F238E27FC236}">
                <a16:creationId xmlns:a16="http://schemas.microsoft.com/office/drawing/2014/main" id="{5DAC8FD5-EEB2-4C43-BE2B-20CA7AC52E8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08992" y="3674996"/>
            <a:ext cx="3637723" cy="2728292"/>
          </a:xfrm>
          <a:prstGeom prst="rect">
            <a:avLst/>
          </a:prstGeom>
        </p:spPr>
      </p:pic>
      <p:pic>
        <p:nvPicPr>
          <p:cNvPr id="19" name="Grafik 18" descr="Ein Bild, das Person, drinnen, Gruppe, groß enthält.&#10;&#10;Automatisch generierte Beschreibung">
            <a:extLst>
              <a:ext uri="{FF2B5EF4-FFF2-40B4-BE49-F238E27FC236}">
                <a16:creationId xmlns:a16="http://schemas.microsoft.com/office/drawing/2014/main" id="{9403387C-770A-4A88-B2A1-17FAB5CA858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665" y="-566976"/>
            <a:ext cx="5327968" cy="3995976"/>
          </a:xfrm>
          <a:prstGeom prst="rect">
            <a:avLst/>
          </a:prstGeom>
        </p:spPr>
      </p:pic>
      <p:pic>
        <p:nvPicPr>
          <p:cNvPr id="21" name="Grafik 20" descr="Ein Bild, das Text, Buch, Karte, Graffiti enthält.&#10;&#10;Automatisch generierte Beschreibung">
            <a:extLst>
              <a:ext uri="{FF2B5EF4-FFF2-40B4-BE49-F238E27FC236}">
                <a16:creationId xmlns:a16="http://schemas.microsoft.com/office/drawing/2014/main" id="{EAB51942-5E12-42B7-BA47-B779C663249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1694">
            <a:off x="1757565" y="2010486"/>
            <a:ext cx="2367887" cy="1775915"/>
          </a:xfrm>
          <a:prstGeom prst="rect">
            <a:avLst/>
          </a:prstGeom>
        </p:spPr>
      </p:pic>
      <p:pic>
        <p:nvPicPr>
          <p:cNvPr id="23" name="Grafik 22" descr="Ein Bild, das sitzend, Bär, Tisch, gefüllt enthält.&#10;&#10;Automatisch generierte Beschreibung">
            <a:extLst>
              <a:ext uri="{FF2B5EF4-FFF2-40B4-BE49-F238E27FC236}">
                <a16:creationId xmlns:a16="http://schemas.microsoft.com/office/drawing/2014/main" id="{9FAA4239-F7E4-4C68-90A9-4DA86EA77B0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68696">
            <a:off x="6342334" y="3060098"/>
            <a:ext cx="2157308" cy="1617981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3BF2C6C9-3410-4F07-98AF-C3B23FFF9F10}"/>
              </a:ext>
            </a:extLst>
          </p:cNvPr>
          <p:cNvSpPr/>
          <p:nvPr/>
        </p:nvSpPr>
        <p:spPr>
          <a:xfrm>
            <a:off x="1" y="2775114"/>
            <a:ext cx="1931620" cy="43853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Claudia </a:t>
            </a:r>
            <a:r>
              <a:rPr lang="de-DE" dirty="0" err="1"/>
              <a:t>Reiterer</a:t>
            </a:r>
            <a:r>
              <a:rPr lang="de-DE" dirty="0"/>
              <a:t> Moderation</a:t>
            </a:r>
          </a:p>
        </p:txBody>
      </p:sp>
    </p:spTree>
    <p:extLst>
      <p:ext uri="{BB962C8B-B14F-4D97-AF65-F5344CB8AC3E}">
        <p14:creationId xmlns:p14="http://schemas.microsoft.com/office/powerpoint/2010/main" val="387789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oilettenartikel, Lotion enthält.&#10;&#10;Automatisch generierte Beschreibung">
            <a:extLst>
              <a:ext uri="{FF2B5EF4-FFF2-40B4-BE49-F238E27FC236}">
                <a16:creationId xmlns:a16="http://schemas.microsoft.com/office/drawing/2014/main" id="{63AABC71-0212-4C2F-B1CB-94EBDD41A6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5" y="168966"/>
            <a:ext cx="6198704" cy="619870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B638CF1-4304-4C9B-9273-83A8EFBFF9E8}"/>
              </a:ext>
            </a:extLst>
          </p:cNvPr>
          <p:cNvSpPr txBox="1"/>
          <p:nvPr/>
        </p:nvSpPr>
        <p:spPr>
          <a:xfrm>
            <a:off x="7248939" y="1828800"/>
            <a:ext cx="4108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>
                <a:solidFill>
                  <a:srgbClr val="002060"/>
                </a:solidFill>
              </a:rPr>
              <a:t>Unterstützte Projekte:</a:t>
            </a:r>
          </a:p>
          <a:p>
            <a:r>
              <a:rPr lang="de-AT" sz="3200" dirty="0">
                <a:solidFill>
                  <a:srgbClr val="002060"/>
                </a:solidFill>
              </a:rPr>
              <a:t>Klassenbegrünung</a:t>
            </a:r>
          </a:p>
          <a:p>
            <a:r>
              <a:rPr lang="de-AT" sz="3200" dirty="0" err="1">
                <a:solidFill>
                  <a:srgbClr val="002060"/>
                </a:solidFill>
              </a:rPr>
              <a:t>Parhamerflaschen</a:t>
            </a:r>
            <a:endParaRPr lang="de-DE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14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draußen, Gebäude, sitzend, viele enthält.&#10;&#10;Automatisch generierte Beschreibung">
            <a:extLst>
              <a:ext uri="{FF2B5EF4-FFF2-40B4-BE49-F238E27FC236}">
                <a16:creationId xmlns:a16="http://schemas.microsoft.com/office/drawing/2014/main" id="{734B6BAE-B11C-4BA8-B1EE-88EC6D6A71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9" y="195468"/>
            <a:ext cx="6079435" cy="6079435"/>
          </a:xfrm>
          <a:prstGeom prst="rect">
            <a:avLst/>
          </a:prstGeom>
        </p:spPr>
      </p:pic>
      <p:pic>
        <p:nvPicPr>
          <p:cNvPr id="11" name="Grafik 10" descr="Ein Bild, das Text, Zeitung enthält.&#10;&#10;Automatisch generierte Beschreibung">
            <a:extLst>
              <a:ext uri="{FF2B5EF4-FFF2-40B4-BE49-F238E27FC236}">
                <a16:creationId xmlns:a16="http://schemas.microsoft.com/office/drawing/2014/main" id="{7E7254FA-AE23-43DB-90F3-7749AF75E2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158" y="195468"/>
            <a:ext cx="4712972" cy="442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2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Tisch, Foto enthält.&#10;&#10;Automatisch generierte Beschreibung">
            <a:extLst>
              <a:ext uri="{FF2B5EF4-FFF2-40B4-BE49-F238E27FC236}">
                <a16:creationId xmlns:a16="http://schemas.microsoft.com/office/drawing/2014/main" id="{58DB698B-434D-40ED-8A09-0976DAA2D5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6434797" cy="643479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0931F02-CAC9-466F-9BE8-1A321C815E2E}"/>
              </a:ext>
            </a:extLst>
          </p:cNvPr>
          <p:cNvSpPr txBox="1"/>
          <p:nvPr/>
        </p:nvSpPr>
        <p:spPr>
          <a:xfrm>
            <a:off x="8070166" y="1702192"/>
            <a:ext cx="412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>
                <a:solidFill>
                  <a:srgbClr val="002060"/>
                </a:solidFill>
              </a:rPr>
              <a:t>Tag der offenen Türe 28.11.2019</a:t>
            </a:r>
            <a:endParaRPr lang="de-DE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2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Foto, Gruppe, drinnen enthält.&#10;&#10;Automatisch generierte Beschreibung">
            <a:extLst>
              <a:ext uri="{FF2B5EF4-FFF2-40B4-BE49-F238E27FC236}">
                <a16:creationId xmlns:a16="http://schemas.microsoft.com/office/drawing/2014/main" id="{2C3D3449-8CAB-4A89-90C1-B6479D906F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19" y="366346"/>
            <a:ext cx="6125308" cy="612530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7D7D0BF-E25E-40FD-8BEA-4968D5DAE0FB}"/>
              </a:ext>
            </a:extLst>
          </p:cNvPr>
          <p:cNvSpPr txBox="1"/>
          <p:nvPr/>
        </p:nvSpPr>
        <p:spPr>
          <a:xfrm>
            <a:off x="7948246" y="1167618"/>
            <a:ext cx="3474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>
                <a:solidFill>
                  <a:srgbClr val="002060"/>
                </a:solidFill>
              </a:rPr>
              <a:t>Eltern </a:t>
            </a:r>
            <a:r>
              <a:rPr lang="de-AT" sz="4400" dirty="0" err="1">
                <a:solidFill>
                  <a:srgbClr val="002060"/>
                </a:solidFill>
              </a:rPr>
              <a:t>Berufsexpert</a:t>
            </a:r>
            <a:r>
              <a:rPr lang="de-AT" sz="4400" dirty="0">
                <a:solidFill>
                  <a:srgbClr val="002060"/>
                </a:solidFill>
              </a:rPr>
              <a:t>*</a:t>
            </a:r>
            <a:r>
              <a:rPr lang="de-AT" sz="4400" dirty="0" err="1">
                <a:solidFill>
                  <a:srgbClr val="002060"/>
                </a:solidFill>
              </a:rPr>
              <a:t>innenbörse</a:t>
            </a:r>
            <a:r>
              <a:rPr lang="de-AT" sz="4400" dirty="0">
                <a:solidFill>
                  <a:srgbClr val="002060"/>
                </a:solidFill>
              </a:rPr>
              <a:t> </a:t>
            </a:r>
            <a:r>
              <a:rPr lang="de-AT" sz="4400" dirty="0" err="1">
                <a:solidFill>
                  <a:srgbClr val="002060"/>
                </a:solidFill>
              </a:rPr>
              <a:t>Careerdays</a:t>
            </a:r>
            <a:endParaRPr lang="de-DE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1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hase, Person, Szene, Personen enthält.&#10;&#10;Automatisch generierte Beschreibung">
            <a:extLst>
              <a:ext uri="{FF2B5EF4-FFF2-40B4-BE49-F238E27FC236}">
                <a16:creationId xmlns:a16="http://schemas.microsoft.com/office/drawing/2014/main" id="{D7CBC13E-9ACD-46F7-8324-BBF6FDDD73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40" y="0"/>
            <a:ext cx="3223260" cy="2148840"/>
          </a:xfrm>
          <a:prstGeom prst="rect">
            <a:avLst/>
          </a:prstGeom>
        </p:spPr>
      </p:pic>
      <p:pic>
        <p:nvPicPr>
          <p:cNvPr id="9" name="Grafik 8" descr="Ein Bild, das Person, spielend, jung, Spiel enthält.&#10;&#10;Automatisch generierte Beschreibung">
            <a:extLst>
              <a:ext uri="{FF2B5EF4-FFF2-40B4-BE49-F238E27FC236}">
                <a16:creationId xmlns:a16="http://schemas.microsoft.com/office/drawing/2014/main" id="{E152ED85-063A-437E-8821-048F10641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238">
            <a:off x="5334674" y="-37817"/>
            <a:ext cx="3421672" cy="2293718"/>
          </a:xfrm>
          <a:prstGeom prst="rect">
            <a:avLst/>
          </a:prstGeom>
        </p:spPr>
      </p:pic>
      <p:pic>
        <p:nvPicPr>
          <p:cNvPr id="11" name="Grafik 10" descr="Ein Bild, das Person, stehend, drinnen, Decke enthält.&#10;&#10;Automatisch generierte Beschreibung">
            <a:extLst>
              <a:ext uri="{FF2B5EF4-FFF2-40B4-BE49-F238E27FC236}">
                <a16:creationId xmlns:a16="http://schemas.microsoft.com/office/drawing/2014/main" id="{DD6FD02A-BF61-4749-B647-B2E6200A89D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5220">
            <a:off x="4258244" y="4203441"/>
            <a:ext cx="3747428" cy="2498285"/>
          </a:xfrm>
          <a:prstGeom prst="rect">
            <a:avLst/>
          </a:prstGeom>
        </p:spPr>
      </p:pic>
      <p:pic>
        <p:nvPicPr>
          <p:cNvPr id="15" name="Grafik 14" descr="Ein Bild, das Person, stehend, lächelnd, Front enthält.&#10;&#10;Automatisch generierte Beschreibung">
            <a:extLst>
              <a:ext uri="{FF2B5EF4-FFF2-40B4-BE49-F238E27FC236}">
                <a16:creationId xmlns:a16="http://schemas.microsoft.com/office/drawing/2014/main" id="{7838B283-4415-46FF-A68D-BEC5FB6B54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796">
            <a:off x="492353" y="3429783"/>
            <a:ext cx="4038111" cy="2692074"/>
          </a:xfrm>
          <a:prstGeom prst="rect">
            <a:avLst/>
          </a:prstGeom>
        </p:spPr>
      </p:pic>
      <p:pic>
        <p:nvPicPr>
          <p:cNvPr id="7" name="Grafik 6" descr="Ein Bild, das Person, Mann, drinnen, Personen enthält.&#10;&#10;Automatisch generierte Beschreibung">
            <a:extLst>
              <a:ext uri="{FF2B5EF4-FFF2-40B4-BE49-F238E27FC236}">
                <a16:creationId xmlns:a16="http://schemas.microsoft.com/office/drawing/2014/main" id="{2AF40865-7BA7-40F5-93ED-083F57E42FC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6989">
            <a:off x="8826850" y="2354580"/>
            <a:ext cx="3223260" cy="2148840"/>
          </a:xfrm>
          <a:prstGeom prst="rect">
            <a:avLst/>
          </a:prstGeom>
        </p:spPr>
      </p:pic>
      <p:pic>
        <p:nvPicPr>
          <p:cNvPr id="17" name="Grafik 16" descr="Ein Bild, das Person, Phase, Szene, drinnen enthält.&#10;&#10;Automatisch generierte Beschreibung">
            <a:extLst>
              <a:ext uri="{FF2B5EF4-FFF2-40B4-BE49-F238E27FC236}">
                <a16:creationId xmlns:a16="http://schemas.microsoft.com/office/drawing/2014/main" id="{D84F28A6-90ED-4CFA-A340-7633A8737A7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898">
            <a:off x="157586" y="891138"/>
            <a:ext cx="4190555" cy="2793703"/>
          </a:xfrm>
          <a:prstGeom prst="rect">
            <a:avLst/>
          </a:prstGeom>
        </p:spPr>
      </p:pic>
      <p:pic>
        <p:nvPicPr>
          <p:cNvPr id="13" name="Grafik 12" descr="Ein Bild, das Licht, Stern enthält.&#10;&#10;Automatisch generierte Beschreibung">
            <a:extLst>
              <a:ext uri="{FF2B5EF4-FFF2-40B4-BE49-F238E27FC236}">
                <a16:creationId xmlns:a16="http://schemas.microsoft.com/office/drawing/2014/main" id="{A3C9926A-56EB-4037-A27C-99B40C447BB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56" y="2598963"/>
            <a:ext cx="2382100" cy="1589888"/>
          </a:xfrm>
          <a:prstGeom prst="rect">
            <a:avLst/>
          </a:prstGeom>
        </p:spPr>
      </p:pic>
      <p:pic>
        <p:nvPicPr>
          <p:cNvPr id="3" name="Grafik 2" descr="Ein Bild, das Person, drinnen, Kleidung, darstellend enthält.&#10;&#10;Automatisch generierte Beschreibung">
            <a:extLst>
              <a:ext uri="{FF2B5EF4-FFF2-40B4-BE49-F238E27FC236}">
                <a16:creationId xmlns:a16="http://schemas.microsoft.com/office/drawing/2014/main" id="{30CFA1FE-1F3C-4575-9290-09024D4382A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696">
            <a:off x="5171929" y="1956045"/>
            <a:ext cx="4171950" cy="278130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79D586A6-5A7A-4F9E-93A6-98F60669F27F}"/>
              </a:ext>
            </a:extLst>
          </p:cNvPr>
          <p:cNvSpPr txBox="1"/>
          <p:nvPr/>
        </p:nvSpPr>
        <p:spPr>
          <a:xfrm>
            <a:off x="228325" y="271687"/>
            <a:ext cx="4990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solidFill>
                  <a:srgbClr val="002060"/>
                </a:solidFill>
              </a:rPr>
              <a:t>Unterstufen</a:t>
            </a:r>
            <a:r>
              <a:rPr lang="en-GB" sz="3600" dirty="0">
                <a:solidFill>
                  <a:srgbClr val="002060"/>
                </a:solidFill>
              </a:rPr>
              <a:t>-Clubbing</a:t>
            </a:r>
          </a:p>
          <a:p>
            <a:r>
              <a:rPr lang="en-GB" sz="3600" dirty="0">
                <a:solidFill>
                  <a:schemeClr val="bg1"/>
                </a:solidFill>
              </a:rPr>
              <a:t>A not so silent night</a:t>
            </a:r>
          </a:p>
        </p:txBody>
      </p:sp>
      <p:pic>
        <p:nvPicPr>
          <p:cNvPr id="20" name="Grafik 19" descr="Ein Bild, das Licht, sitzend, grün, dunkel enthält.&#10;&#10;Automatisch generierte Beschreibung">
            <a:extLst>
              <a:ext uri="{FF2B5EF4-FFF2-40B4-BE49-F238E27FC236}">
                <a16:creationId xmlns:a16="http://schemas.microsoft.com/office/drawing/2014/main" id="{9B312834-5E47-413A-8138-9A4614E14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3899513" y="703083"/>
            <a:ext cx="18383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64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drinnen, Phase, Gruppe enthält.&#10;&#10;Automatisch generierte Beschreibung">
            <a:extLst>
              <a:ext uri="{FF2B5EF4-FFF2-40B4-BE49-F238E27FC236}">
                <a16:creationId xmlns:a16="http://schemas.microsoft.com/office/drawing/2014/main" id="{22F418C8-6C69-400C-9B57-E799FE0324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3429000"/>
            <a:ext cx="4610687" cy="3073791"/>
          </a:xfrm>
          <a:prstGeom prst="rect">
            <a:avLst/>
          </a:prstGeom>
        </p:spPr>
      </p:pic>
      <p:pic>
        <p:nvPicPr>
          <p:cNvPr id="9" name="Grafik 8" descr="Ein Bild, das Person, Gruppe, drinnen, Personen enthält.&#10;&#10;Automatisch generierte Beschreibung">
            <a:extLst>
              <a:ext uri="{FF2B5EF4-FFF2-40B4-BE49-F238E27FC236}">
                <a16:creationId xmlns:a16="http://schemas.microsoft.com/office/drawing/2014/main" id="{0C19645F-53CF-4CC8-BBCE-53EA8C375C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329" y="0"/>
            <a:ext cx="4399671" cy="2933114"/>
          </a:xfrm>
          <a:prstGeom prst="rect">
            <a:avLst/>
          </a:prstGeom>
        </p:spPr>
      </p:pic>
      <p:pic>
        <p:nvPicPr>
          <p:cNvPr id="11" name="Grafik 10" descr="Ein Bild, das Person, stehend, haltend, Personen enthält.&#10;&#10;Automatisch generierte Beschreibung">
            <a:extLst>
              <a:ext uri="{FF2B5EF4-FFF2-40B4-BE49-F238E27FC236}">
                <a16:creationId xmlns:a16="http://schemas.microsoft.com/office/drawing/2014/main" id="{B1ED581F-50FB-4A8A-BED4-3EB8A226CE4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7765">
            <a:off x="2546649" y="1907114"/>
            <a:ext cx="2584938" cy="1723292"/>
          </a:xfrm>
          <a:prstGeom prst="rect">
            <a:avLst/>
          </a:prstGeom>
        </p:spPr>
      </p:pic>
      <p:pic>
        <p:nvPicPr>
          <p:cNvPr id="13" name="Grafik 12" descr="Ein Bild, das Person, drinnen, Gruppe, groß enthält.&#10;&#10;Automatisch generierte Beschreibung">
            <a:extLst>
              <a:ext uri="{FF2B5EF4-FFF2-40B4-BE49-F238E27FC236}">
                <a16:creationId xmlns:a16="http://schemas.microsoft.com/office/drawing/2014/main" id="{59E672F3-B876-48EE-AD77-A24F5A50FF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19" y="4051593"/>
            <a:ext cx="3850736" cy="2567158"/>
          </a:xfrm>
          <a:prstGeom prst="rect">
            <a:avLst/>
          </a:prstGeom>
        </p:spPr>
      </p:pic>
      <p:pic>
        <p:nvPicPr>
          <p:cNvPr id="15" name="Grafik 14" descr="Ein Bild, das Person, Tisch, drinnen, Essen enthält.&#10;&#10;Automatisch generierte Beschreibung">
            <a:extLst>
              <a:ext uri="{FF2B5EF4-FFF2-40B4-BE49-F238E27FC236}">
                <a16:creationId xmlns:a16="http://schemas.microsoft.com/office/drawing/2014/main" id="{7AF54055-763B-4F6D-9854-86B0F52B42B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261" y="4051592"/>
            <a:ext cx="3850739" cy="2567159"/>
          </a:xfrm>
          <a:prstGeom prst="rect">
            <a:avLst/>
          </a:prstGeom>
        </p:spPr>
      </p:pic>
      <p:pic>
        <p:nvPicPr>
          <p:cNvPr id="17" name="Grafik 16" descr="Ein Bild, das Person, drinnen, Tisch, Mann enthält.&#10;&#10;Automatisch generierte Beschreibung">
            <a:extLst>
              <a:ext uri="{FF2B5EF4-FFF2-40B4-BE49-F238E27FC236}">
                <a16:creationId xmlns:a16="http://schemas.microsoft.com/office/drawing/2014/main" id="{9DC40784-4C80-429A-BC12-E832DE4A337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032">
            <a:off x="8785091" y="2269464"/>
            <a:ext cx="3090273" cy="2060182"/>
          </a:xfrm>
          <a:prstGeom prst="rect">
            <a:avLst/>
          </a:prstGeom>
        </p:spPr>
      </p:pic>
      <p:pic>
        <p:nvPicPr>
          <p:cNvPr id="23" name="Grafik 22" descr="Ein Bild, das Person, Mann, Tisch, jung enthält.&#10;&#10;Automatisch generierte Beschreibung">
            <a:extLst>
              <a:ext uri="{FF2B5EF4-FFF2-40B4-BE49-F238E27FC236}">
                <a16:creationId xmlns:a16="http://schemas.microsoft.com/office/drawing/2014/main" id="{B33C5163-801A-4363-83A9-C36704D3614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19872">
            <a:off x="-79621" y="977194"/>
            <a:ext cx="2797712" cy="1865141"/>
          </a:xfrm>
          <a:prstGeom prst="rect">
            <a:avLst/>
          </a:prstGeom>
        </p:spPr>
      </p:pic>
      <p:pic>
        <p:nvPicPr>
          <p:cNvPr id="25" name="Grafik 24" descr="Ein Bild, das Person, Frau, Paar, stehend enthält.&#10;&#10;Automatisch generierte Beschreibung">
            <a:extLst>
              <a:ext uri="{FF2B5EF4-FFF2-40B4-BE49-F238E27FC236}">
                <a16:creationId xmlns:a16="http://schemas.microsoft.com/office/drawing/2014/main" id="{041FDAE7-9B46-4B34-AFE7-0C9C624FBA7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37" y="-32434"/>
            <a:ext cx="3056792" cy="203786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3FCE567-D54D-4881-A71C-BE77D78D43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532" y="1805940"/>
            <a:ext cx="3005797" cy="2254348"/>
          </a:xfrm>
          <a:prstGeom prst="rect">
            <a:avLst/>
          </a:prstGeom>
        </p:spPr>
      </p:pic>
      <p:pic>
        <p:nvPicPr>
          <p:cNvPr id="27" name="Grafik 26" descr="Ein Bild, das Essen, Tisch, drinnen, Tasse enthält.&#10;&#10;Automatisch generierte Beschreibung">
            <a:extLst>
              <a:ext uri="{FF2B5EF4-FFF2-40B4-BE49-F238E27FC236}">
                <a16:creationId xmlns:a16="http://schemas.microsoft.com/office/drawing/2014/main" id="{A8655402-DC6E-48EF-B42B-442E3AEBB0D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987" y="254245"/>
            <a:ext cx="2327542" cy="155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47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hase, Person, Szene, drinnen enthält.&#10;&#10;Automatisch generierte Beschreibung">
            <a:extLst>
              <a:ext uri="{FF2B5EF4-FFF2-40B4-BE49-F238E27FC236}">
                <a16:creationId xmlns:a16="http://schemas.microsoft.com/office/drawing/2014/main" id="{166FEEF6-0B39-4A5B-9E81-9A091E20F4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34" y="3521222"/>
            <a:ext cx="4476750" cy="2984500"/>
          </a:xfrm>
          <a:prstGeom prst="rect">
            <a:avLst/>
          </a:prstGeom>
        </p:spPr>
      </p:pic>
      <p:pic>
        <p:nvPicPr>
          <p:cNvPr id="3" name="Grafik 2" descr="Ein Bild, das Essen, Obst, farbig, Tisch enthält.&#10;&#10;Automatisch generierte Beschreibung">
            <a:extLst>
              <a:ext uri="{FF2B5EF4-FFF2-40B4-BE49-F238E27FC236}">
                <a16:creationId xmlns:a16="http://schemas.microsoft.com/office/drawing/2014/main" id="{4C6C2F72-53D9-48B1-BB1C-9301CD371F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296" y="1876448"/>
            <a:ext cx="3220622" cy="2245241"/>
          </a:xfrm>
          <a:prstGeom prst="rect">
            <a:avLst/>
          </a:prstGeom>
        </p:spPr>
      </p:pic>
      <p:pic>
        <p:nvPicPr>
          <p:cNvPr id="7" name="Grafik 6" descr="Ein Bild, das Person, stehend, Mann, haltend enthält.&#10;&#10;Automatisch generierte Beschreibung">
            <a:extLst>
              <a:ext uri="{FF2B5EF4-FFF2-40B4-BE49-F238E27FC236}">
                <a16:creationId xmlns:a16="http://schemas.microsoft.com/office/drawing/2014/main" id="{36ACA37A-70D8-4AE2-9AC1-1883E97B7D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7805">
            <a:off x="4386387" y="3634079"/>
            <a:ext cx="1987964" cy="2984501"/>
          </a:xfrm>
          <a:prstGeom prst="rect">
            <a:avLst/>
          </a:prstGeom>
        </p:spPr>
      </p:pic>
      <p:pic>
        <p:nvPicPr>
          <p:cNvPr id="9" name="Grafik 8" descr="Ein Bild, das Foto, darstellend, Mann, stehend enthält.&#10;&#10;Automatisch generierte Beschreibung">
            <a:extLst>
              <a:ext uri="{FF2B5EF4-FFF2-40B4-BE49-F238E27FC236}">
                <a16:creationId xmlns:a16="http://schemas.microsoft.com/office/drawing/2014/main" id="{74F90A6F-58DB-4D4A-8D05-5889767CC4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7332">
            <a:off x="108585" y="312794"/>
            <a:ext cx="4310283" cy="2873522"/>
          </a:xfrm>
          <a:prstGeom prst="rect">
            <a:avLst/>
          </a:prstGeom>
        </p:spPr>
      </p:pic>
      <p:pic>
        <p:nvPicPr>
          <p:cNvPr id="11" name="Grafik 10" descr="Ein Bild, das Person, haltend, Foto, darstellend enthält.&#10;&#10;Automatisch generierte Beschreibung">
            <a:extLst>
              <a:ext uri="{FF2B5EF4-FFF2-40B4-BE49-F238E27FC236}">
                <a16:creationId xmlns:a16="http://schemas.microsoft.com/office/drawing/2014/main" id="{FA2645F7-6172-423C-AA41-98FE06B5A7F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1258">
            <a:off x="6265834" y="4181910"/>
            <a:ext cx="3419173" cy="2279449"/>
          </a:xfrm>
          <a:prstGeom prst="rect">
            <a:avLst/>
          </a:prstGeom>
        </p:spPr>
      </p:pic>
      <p:pic>
        <p:nvPicPr>
          <p:cNvPr id="13" name="Grafik 12" descr="Ein Bild, das Person, drinnen, darstellend, Frau enthält.&#10;&#10;Automatisch generierte Beschreibung">
            <a:extLst>
              <a:ext uri="{FF2B5EF4-FFF2-40B4-BE49-F238E27FC236}">
                <a16:creationId xmlns:a16="http://schemas.microsoft.com/office/drawing/2014/main" id="{AEE20749-161D-4F61-B8E5-30387D546BE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80" y="-77875"/>
            <a:ext cx="3599096" cy="2399397"/>
          </a:xfrm>
          <a:prstGeom prst="rect">
            <a:avLst/>
          </a:prstGeom>
        </p:spPr>
      </p:pic>
      <p:pic>
        <p:nvPicPr>
          <p:cNvPr id="15" name="Grafik 14" descr="Ein Bild, das Essen, drinnen, Schüssel, gefüllt enthält.&#10;&#10;Automatisch generierte Beschreibung">
            <a:extLst>
              <a:ext uri="{FF2B5EF4-FFF2-40B4-BE49-F238E27FC236}">
                <a16:creationId xmlns:a16="http://schemas.microsoft.com/office/drawing/2014/main" id="{16361B6A-370D-4A3E-B03B-AF47D24C0BF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8395" y="2555440"/>
            <a:ext cx="2098724" cy="1399149"/>
          </a:xfrm>
          <a:prstGeom prst="rect">
            <a:avLst/>
          </a:prstGeom>
        </p:spPr>
      </p:pic>
      <p:pic>
        <p:nvPicPr>
          <p:cNvPr id="17" name="Grafik 16" descr="Ein Bild, das Person, drinnen, Menge, Gruppe enthält.&#10;&#10;Automatisch generierte Beschreibung">
            <a:extLst>
              <a:ext uri="{FF2B5EF4-FFF2-40B4-BE49-F238E27FC236}">
                <a16:creationId xmlns:a16="http://schemas.microsoft.com/office/drawing/2014/main" id="{6996890C-0B4E-4A76-96D8-E4D2712615D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737">
            <a:off x="7618045" y="-268827"/>
            <a:ext cx="4171950" cy="2781300"/>
          </a:xfrm>
          <a:prstGeom prst="rect">
            <a:avLst/>
          </a:prstGeom>
        </p:spPr>
      </p:pic>
      <p:pic>
        <p:nvPicPr>
          <p:cNvPr id="19" name="Grafik 18" descr="Ein Bild, das Person, darstellend, Gruppe, Personen enthält.&#10;&#10;Automatisch generierte Beschreibung">
            <a:extLst>
              <a:ext uri="{FF2B5EF4-FFF2-40B4-BE49-F238E27FC236}">
                <a16:creationId xmlns:a16="http://schemas.microsoft.com/office/drawing/2014/main" id="{335EEEF9-8953-4682-B8F5-88543A617C3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155" y="2228272"/>
            <a:ext cx="3878845" cy="2585897"/>
          </a:xfrm>
          <a:prstGeom prst="rect">
            <a:avLst/>
          </a:prstGeom>
        </p:spPr>
      </p:pic>
      <p:pic>
        <p:nvPicPr>
          <p:cNvPr id="21" name="Grafik 20" descr="Ein Bild, das drinnen, Tisch, Tasse, sitzend enthält.&#10;&#10;Automatisch generierte Beschreibung">
            <a:extLst>
              <a:ext uri="{FF2B5EF4-FFF2-40B4-BE49-F238E27FC236}">
                <a16:creationId xmlns:a16="http://schemas.microsoft.com/office/drawing/2014/main" id="{4BF56F26-789C-4C57-A7CF-B8A8D4E6E1C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3415">
            <a:off x="7160205" y="2764715"/>
            <a:ext cx="1441770" cy="96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82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ild, draußen, hängend enthält.&#10;&#10;Automatisch generierte Beschreibung">
            <a:extLst>
              <a:ext uri="{FF2B5EF4-FFF2-40B4-BE49-F238E27FC236}">
                <a16:creationId xmlns:a16="http://schemas.microsoft.com/office/drawing/2014/main" id="{377BE682-CBC9-4C2B-B517-46C126D1B3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88" y="394481"/>
            <a:ext cx="6069037" cy="6069037"/>
          </a:xfrm>
          <a:prstGeom prst="rect">
            <a:avLst/>
          </a:prstGeom>
        </p:spPr>
      </p:pic>
      <p:pic>
        <p:nvPicPr>
          <p:cNvPr id="5" name="Grafik 4" descr="Ein Bild, das Text, Schild, Flasche, Foto enthält.&#10;&#10;Automatisch generierte Beschreibung">
            <a:extLst>
              <a:ext uri="{FF2B5EF4-FFF2-40B4-BE49-F238E27FC236}">
                <a16:creationId xmlns:a16="http://schemas.microsoft.com/office/drawing/2014/main" id="{978B3C36-3C74-4904-A20E-2B3C93EF29B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186" y="261887"/>
            <a:ext cx="4036714" cy="429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89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0BF8D10-7AED-4D63-B648-4C4A4A7AACD9}"/>
              </a:ext>
            </a:extLst>
          </p:cNvPr>
          <p:cNvSpPr txBox="1"/>
          <p:nvPr/>
        </p:nvSpPr>
        <p:spPr>
          <a:xfrm>
            <a:off x="402067" y="355505"/>
            <a:ext cx="1173011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>
                <a:solidFill>
                  <a:srgbClr val="002060"/>
                </a:solidFill>
              </a:rPr>
              <a:t>Was passiert heuer noch?</a:t>
            </a:r>
          </a:p>
          <a:p>
            <a:endParaRPr lang="de-AT" sz="4400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AT" sz="4400" dirty="0">
                <a:solidFill>
                  <a:srgbClr val="002060"/>
                </a:solidFill>
              </a:rPr>
              <a:t>Maturant*</a:t>
            </a:r>
            <a:r>
              <a:rPr lang="de-AT" sz="4400" dirty="0" err="1">
                <a:solidFill>
                  <a:srgbClr val="002060"/>
                </a:solidFill>
              </a:rPr>
              <a:t>innenverabschiedung</a:t>
            </a:r>
            <a:r>
              <a:rPr lang="de-AT" sz="4400" dirty="0">
                <a:solidFill>
                  <a:srgbClr val="002060"/>
                </a:solidFill>
              </a:rPr>
              <a:t> 1.7.2020 </a:t>
            </a:r>
            <a:br>
              <a:rPr lang="de-AT" sz="4400" dirty="0">
                <a:solidFill>
                  <a:srgbClr val="002060"/>
                </a:solidFill>
              </a:rPr>
            </a:br>
            <a:r>
              <a:rPr lang="de-AT" sz="2800" dirty="0">
                <a:solidFill>
                  <a:srgbClr val="002060"/>
                </a:solidFill>
              </a:rPr>
              <a:t>am Sportplatz</a:t>
            </a:r>
            <a:br>
              <a:rPr lang="de-AT" sz="2800" dirty="0">
                <a:solidFill>
                  <a:srgbClr val="002060"/>
                </a:solidFill>
              </a:rPr>
            </a:br>
            <a:r>
              <a:rPr lang="de-AT" sz="2800" dirty="0">
                <a:solidFill>
                  <a:srgbClr val="002060"/>
                </a:solidFill>
              </a:rPr>
              <a:t>helfende Hände bitte gerne melden unter: </a:t>
            </a:r>
            <a:r>
              <a:rPr lang="de-AT" sz="2800" u="sng" dirty="0">
                <a:hlinkClick r:id="rId3"/>
              </a:rPr>
              <a:t>elternverein@parhamer.at</a:t>
            </a:r>
            <a:br>
              <a:rPr lang="de-AT" sz="2800" dirty="0">
                <a:solidFill>
                  <a:srgbClr val="002060"/>
                </a:solidFill>
              </a:rPr>
            </a:br>
            <a:endParaRPr lang="de-AT" sz="4400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AT" sz="4400" dirty="0">
                <a:solidFill>
                  <a:srgbClr val="002060"/>
                </a:solidFill>
              </a:rPr>
              <a:t>Ausbau der Oberstufenlounge </a:t>
            </a:r>
            <a:r>
              <a:rPr lang="de-AT" sz="2800" dirty="0">
                <a:solidFill>
                  <a:srgbClr val="002060"/>
                </a:solidFill>
              </a:rPr>
              <a:t>im Sommer</a:t>
            </a:r>
          </a:p>
          <a:p>
            <a:endParaRPr lang="de-AT" sz="3600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AT" sz="4400" dirty="0">
                <a:solidFill>
                  <a:srgbClr val="002060"/>
                </a:solidFill>
              </a:rPr>
              <a:t>Jahresbericht </a:t>
            </a:r>
            <a:r>
              <a:rPr lang="de-AT" sz="2800" dirty="0">
                <a:solidFill>
                  <a:srgbClr val="002060"/>
                </a:solidFill>
              </a:rPr>
              <a:t>=&gt;Ausgabe Herbst 2020</a:t>
            </a:r>
            <a:endParaRPr lang="de-DE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81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9620D53C-4ECC-4734-9397-BEB0CCC74910}"/>
              </a:ext>
            </a:extLst>
          </p:cNvPr>
          <p:cNvSpPr txBox="1"/>
          <p:nvPr/>
        </p:nvSpPr>
        <p:spPr>
          <a:xfrm>
            <a:off x="431994" y="5616431"/>
            <a:ext cx="83040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3" tooltip="https://commons.wikimedia.org/wiki/File:Euro_M%C3%BCnzgeld_und_Portmonee_-_Nahaufnahme_(Geld,_Kleingeld,_M%C3%BCnzen).jpg"/>
              </a:rPr>
              <a:t>Dieses Foto</a:t>
            </a:r>
            <a:r>
              <a:rPr lang="de-DE" sz="900" dirty="0"/>
              <a:t>" von </a:t>
            </a:r>
            <a:r>
              <a:rPr lang="de-DE" sz="900" dirty="0" err="1"/>
              <a:t>Unbekanner</a:t>
            </a:r>
            <a:r>
              <a:rPr lang="de-DE" sz="900" dirty="0"/>
              <a:t> Autor ist lizenziert gemäß </a:t>
            </a:r>
            <a:r>
              <a:rPr lang="de-DE" sz="900" dirty="0">
                <a:hlinkClick r:id="rId4" tooltip="https://creativecommons.org/licenses/by-sa/3.0/"/>
              </a:rPr>
              <a:t>CC BY-SA</a:t>
            </a:r>
            <a:endParaRPr lang="de-DE" sz="900" dirty="0"/>
          </a:p>
        </p:txBody>
      </p:sp>
      <p:pic>
        <p:nvPicPr>
          <p:cNvPr id="6" name="Grafik 5" descr="Ein Bild, das Kuchen, Tisch, sitzend, Tasse enthält.&#10;&#10;Automatisch generierte Beschreibung">
            <a:extLst>
              <a:ext uri="{FF2B5EF4-FFF2-40B4-BE49-F238E27FC236}">
                <a16:creationId xmlns:a16="http://schemas.microsoft.com/office/drawing/2014/main" id="{BC1FA06C-C17E-4280-A841-D2ED7C367F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1994" y="1587425"/>
            <a:ext cx="7336890" cy="489126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F07F485-809E-4910-985B-3EA827236AA5}"/>
              </a:ext>
            </a:extLst>
          </p:cNvPr>
          <p:cNvSpPr txBox="1"/>
          <p:nvPr/>
        </p:nvSpPr>
        <p:spPr>
          <a:xfrm>
            <a:off x="431994" y="379315"/>
            <a:ext cx="11651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>
                <a:solidFill>
                  <a:srgbClr val="002060"/>
                </a:solidFill>
              </a:rPr>
              <a:t>Budgetbericht</a:t>
            </a:r>
            <a:r>
              <a:rPr lang="de-AT" sz="5400" dirty="0">
                <a:solidFill>
                  <a:srgbClr val="002060"/>
                </a:solidFill>
              </a:rPr>
              <a:t> </a:t>
            </a:r>
            <a:r>
              <a:rPr lang="de-AT" sz="2800" dirty="0">
                <a:solidFill>
                  <a:srgbClr val="002060"/>
                </a:solidFill>
              </a:rPr>
              <a:t>Kassierin Christine Ruckenbauer</a:t>
            </a:r>
            <a:endParaRPr lang="de-DE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490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7955280" y="4233672"/>
            <a:ext cx="4236720" cy="229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1" y="279667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Einnahmen – Ausgaben Übersicht</a:t>
            </a:r>
            <a:br>
              <a:rPr lang="de-DE" dirty="0"/>
            </a:br>
            <a:r>
              <a:rPr lang="de-DE" sz="1400" dirty="0"/>
              <a:t>Stand 7. Juni 2020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4490000"/>
              </p:ext>
            </p:extLst>
          </p:nvPr>
        </p:nvGraphicFramePr>
        <p:xfrm>
          <a:off x="838200" y="1509431"/>
          <a:ext cx="10125456" cy="40233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739667">
                  <a:extLst>
                    <a:ext uri="{9D8B030D-6E8A-4147-A177-3AD203B41FA5}">
                      <a16:colId xmlns:a16="http://schemas.microsoft.com/office/drawing/2014/main" val="490677710"/>
                    </a:ext>
                  </a:extLst>
                </a:gridCol>
                <a:gridCol w="5385789">
                  <a:extLst>
                    <a:ext uri="{9D8B030D-6E8A-4147-A177-3AD203B41FA5}">
                      <a16:colId xmlns:a16="http://schemas.microsoft.com/office/drawing/2014/main" val="1173309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Einnahmen Kategorien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Ausgaben Kategorien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56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2000" dirty="0"/>
                        <a:t>Elternvereinsbeiträge (67%, -10%)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2000" dirty="0"/>
                        <a:t>Spenden</a:t>
                      </a:r>
                      <a:r>
                        <a:rPr lang="de-AT" sz="2000" baseline="0" dirty="0"/>
                        <a:t> EV Beiträge (850,-)</a:t>
                      </a:r>
                      <a:endParaRPr lang="de-AT" sz="20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Überschuss Schulball</a:t>
                      </a:r>
                      <a:endParaRPr lang="en-GB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/>
                        <a:t>Spenden (Buffets, Tag der offenen Türe)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Jahresbericht (nicht EV Mitglieder)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Inserate Jahresbericht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(Flaschenverkauf)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(Sportpakete)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/>
                        <a:t>Soziale Unterstützungen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/>
                        <a:t>Schulball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/>
                        <a:t>Veranstaltungen (mit Unterstützung) des Elternvereins (</a:t>
                      </a:r>
                      <a:r>
                        <a:rPr lang="de-AT" sz="2000" dirty="0" err="1"/>
                        <a:t>TdoT</a:t>
                      </a:r>
                      <a:r>
                        <a:rPr lang="de-AT" sz="2000" dirty="0"/>
                        <a:t>,</a:t>
                      </a:r>
                      <a:r>
                        <a:rPr lang="de-AT" sz="2000" baseline="0" dirty="0"/>
                        <a:t> </a:t>
                      </a:r>
                      <a:r>
                        <a:rPr lang="de-AT" sz="2000" dirty="0" err="1"/>
                        <a:t>MaturantInnen</a:t>
                      </a:r>
                      <a:r>
                        <a:rPr lang="de-AT" sz="2000" dirty="0"/>
                        <a:t>,..)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/>
                        <a:t>Unterstützung Schulveranstaltungen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Jahresbericht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Versicherungen</a:t>
                      </a:r>
                      <a:r>
                        <a:rPr lang="de-AT" sz="2000" dirty="0"/>
                        <a:t>, Mitgliedsbeitrag Verband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2486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AT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Mit der PROGNOSE</a:t>
                      </a:r>
                      <a:r>
                        <a:rPr lang="de-AT" sz="2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BIS ZUR HAUPTVERSAMMLUNG 2020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AT" sz="2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wird der Elternverein das Vereinsjahr wieder positiv abschließen!</a:t>
                      </a:r>
                      <a:endParaRPr lang="de-AT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de-AT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2287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AT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Details sind jederzeit </a:t>
                      </a:r>
                      <a:r>
                        <a:rPr lang="de-AT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bei</a:t>
                      </a:r>
                      <a:r>
                        <a:rPr lang="de-AT" sz="20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der</a:t>
                      </a:r>
                      <a:r>
                        <a:rPr lang="de-AT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AT" sz="20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Kassierin</a:t>
                      </a:r>
                      <a:r>
                        <a:rPr lang="de-AT" sz="20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AT" sz="20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einsehbar</a:t>
                      </a:r>
                      <a:endParaRPr lang="de-AT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87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40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Frau, drinnen, Wein enthält.&#10;&#10;Automatisch generierte Beschreibung">
            <a:extLst>
              <a:ext uri="{FF2B5EF4-FFF2-40B4-BE49-F238E27FC236}">
                <a16:creationId xmlns:a16="http://schemas.microsoft.com/office/drawing/2014/main" id="{1ADA9EAF-A722-4B83-A4CA-4C98C73D3A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65" y="196946"/>
            <a:ext cx="7854333" cy="486216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BC3B1D8-7260-41FB-A7EC-C0182F44A376}"/>
              </a:ext>
            </a:extLst>
          </p:cNvPr>
          <p:cNvSpPr txBox="1"/>
          <p:nvPr/>
        </p:nvSpPr>
        <p:spPr>
          <a:xfrm rot="20700921">
            <a:off x="124790" y="5196074"/>
            <a:ext cx="80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002060"/>
                </a:solidFill>
              </a:rPr>
              <a:t>DANKE für den jahrelangen Einsatz an     </a:t>
            </a:r>
            <a:r>
              <a:rPr lang="de-AT" sz="2800" dirty="0">
                <a:solidFill>
                  <a:schemeClr val="bg1"/>
                </a:solidFill>
              </a:rPr>
              <a:t>Karin AUER </a:t>
            </a:r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Pflanze, Blume, Blumenstrauß, Tisch enthält.&#10;&#10;Automatisch generierte Beschreibung">
            <a:extLst>
              <a:ext uri="{FF2B5EF4-FFF2-40B4-BE49-F238E27FC236}">
                <a16:creationId xmlns:a16="http://schemas.microsoft.com/office/drawing/2014/main" id="{C0A53FAE-6442-4A11-B76B-AAF628BDA9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741627">
            <a:off x="8300693" y="870697"/>
            <a:ext cx="3665440" cy="2749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77309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7955280" y="4233672"/>
            <a:ext cx="4236720" cy="229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462" y="0"/>
            <a:ext cx="12012538" cy="132556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TERMINE</a:t>
            </a:r>
            <a:b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ZUR VORBEREITUNG FÜR DAS SCHULJAHR 2020/21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1472" y="1261604"/>
            <a:ext cx="11730527" cy="2660916"/>
          </a:xfrm>
        </p:spPr>
        <p:txBody>
          <a:bodyPr>
            <a:normAutofit/>
          </a:bodyPr>
          <a:lstStyle/>
          <a:p>
            <a:r>
              <a:rPr lang="de-AT" b="1" u="sng" dirty="0"/>
              <a:t>1. Elternvereins Jour Fixe im Gasthaus Rudolf</a:t>
            </a:r>
            <a:endParaRPr lang="de-AT" u="sng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b="1" dirty="0"/>
              <a:t>Mittwoch, den 23.September 2020 um 18Uhr30</a:t>
            </a:r>
          </a:p>
          <a:p>
            <a:endParaRPr lang="de-AT" dirty="0"/>
          </a:p>
          <a:p>
            <a:endParaRPr lang="de-AT" dirty="0"/>
          </a:p>
        </p:txBody>
      </p:sp>
      <p:sp>
        <p:nvSpPr>
          <p:cNvPr id="10" name="Textfeld 9"/>
          <p:cNvSpPr txBox="1"/>
          <p:nvPr/>
        </p:nvSpPr>
        <p:spPr>
          <a:xfrm rot="21358366">
            <a:off x="3825409" y="3366037"/>
            <a:ext cx="585926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2400" b="1" dirty="0"/>
              <a:t>Alle Klassenvertreter*innen und STV*innen sind herzlich eingeladen, </a:t>
            </a:r>
            <a:br>
              <a:rPr lang="de-AT" sz="2400" b="1" dirty="0"/>
            </a:br>
            <a:r>
              <a:rPr lang="de-AT" sz="2400" b="1" dirty="0"/>
              <a:t>auch wenn ihre Wiederwahl noch nicht bestätigt ist. </a:t>
            </a:r>
            <a:r>
              <a:rPr lang="de-AT" sz="2400" b="1" dirty="0">
                <a:sym typeface="Wingdings" panose="05000000000000000000" pitchFamily="2" charset="2"/>
              </a:rPr>
              <a:t>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2460173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7955280" y="4233672"/>
            <a:ext cx="4236720" cy="229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462" y="0"/>
            <a:ext cx="12012538" cy="132556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TERMINE</a:t>
            </a:r>
            <a:b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ZUR VORBEREITUNG FÜR DAS SCHULJAHR 2020/21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1472" y="1261604"/>
            <a:ext cx="11730527" cy="5267212"/>
          </a:xfrm>
        </p:spPr>
        <p:txBody>
          <a:bodyPr>
            <a:normAutofit/>
          </a:bodyPr>
          <a:lstStyle/>
          <a:p>
            <a:r>
              <a:rPr lang="de-AT" b="1" dirty="0"/>
              <a:t>Vorbereitung allfälliger Anträge für die </a:t>
            </a:r>
            <a:r>
              <a:rPr lang="de-AT" b="1" u="sng" dirty="0"/>
              <a:t>Hauptversammlung </a:t>
            </a:r>
            <a:r>
              <a:rPr lang="de-AT" b="1" dirty="0"/>
              <a:t>(HV) </a:t>
            </a:r>
            <a:br>
              <a:rPr lang="de-AT" b="1" dirty="0"/>
            </a:br>
            <a:r>
              <a:rPr lang="de-AT" b="1" dirty="0"/>
              <a:t>am Dienstag, den 20. Okt. 2020, um 19:00, im Festsaal 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derzeit liegen keine Anträge vor</a:t>
            </a:r>
          </a:p>
          <a:p>
            <a:r>
              <a:rPr lang="de-AT" b="1" u="sng" dirty="0"/>
              <a:t>EV Funktionen 2020/21</a:t>
            </a:r>
          </a:p>
          <a:p>
            <a:pPr marL="0" indent="0">
              <a:buNone/>
            </a:pPr>
            <a:r>
              <a:rPr lang="de-AT" dirty="0"/>
              <a:t>Nachstehend die derzeitigen Kandidaten, die zur Wahl für das SJ 2020/21 zur Verfügung stehen: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Wenn sich weitere Personen zur Wahl aufstellen wollen, </a:t>
            </a:r>
            <a:br>
              <a:rPr lang="de-AT" dirty="0"/>
            </a:br>
            <a:r>
              <a:rPr lang="de-AT" dirty="0"/>
              <a:t>bitte dies bis 14 Tage vor der HV , also bis 6.10.2020 melden.</a:t>
            </a:r>
          </a:p>
          <a:p>
            <a:endParaRPr lang="de-AT" dirty="0"/>
          </a:p>
          <a:p>
            <a:endParaRPr lang="de-AT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114869"/>
              </p:ext>
            </p:extLst>
          </p:nvPr>
        </p:nvGraphicFramePr>
        <p:xfrm>
          <a:off x="3512322" y="3668013"/>
          <a:ext cx="8122603" cy="1101027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184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2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792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Funktion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Name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b="1" dirty="0">
                          <a:effectLst/>
                        </a:rPr>
                        <a:t>STV.-Funktion</a:t>
                      </a:r>
                      <a:endParaRPr lang="de-A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Name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Vorstand Obfrau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Eva Massauer-Kren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b="1" dirty="0">
                          <a:effectLst/>
                        </a:rPr>
                        <a:t>Obfrau-</a:t>
                      </a:r>
                      <a:r>
                        <a:rPr lang="de-AT" sz="1400" b="1" dirty="0" err="1">
                          <a:effectLst/>
                        </a:rPr>
                        <a:t>Stv</a:t>
                      </a:r>
                      <a:r>
                        <a:rPr lang="de-AT" sz="1400" b="1" dirty="0">
                          <a:effectLst/>
                        </a:rPr>
                        <a:t>.</a:t>
                      </a:r>
                      <a:endParaRPr lang="de-A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Georg Lahninger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Kassierin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Christine Ruckenbauer 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b="1">
                          <a:effectLst/>
                        </a:rPr>
                        <a:t>Kassierin-Stv.in</a:t>
                      </a:r>
                      <a:endParaRPr lang="de-AT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Michaela </a:t>
                      </a:r>
                      <a:r>
                        <a:rPr lang="de-AT" sz="1400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Rizek</a:t>
                      </a:r>
                      <a:endParaRPr lang="de-AT" sz="1400" strike="no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Schriftführerin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Claudia Kaufmann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b="1" dirty="0">
                          <a:effectLst/>
                        </a:rPr>
                        <a:t>Schriftführerin-Stv.in</a:t>
                      </a:r>
                      <a:endParaRPr lang="de-A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>
                          <a:effectLst/>
                        </a:rPr>
                        <a:t>Gitti Moser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2886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0ctPKxtssg94KsVT3UD5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hE0_zzf7k9LhJ0Ht9pYa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212103ED659A45AAD108A42C4C486A" ma:contentTypeVersion="9" ma:contentTypeDescription="Create a new document." ma:contentTypeScope="" ma:versionID="39c2370d03f07d675f3c6c8660190a6d">
  <xsd:schema xmlns:xsd="http://www.w3.org/2001/XMLSchema" xmlns:xs="http://www.w3.org/2001/XMLSchema" xmlns:p="http://schemas.microsoft.com/office/2006/metadata/properties" xmlns:ns3="7e9432b0-d8ea-4b35-9c89-77e28f8f00df" targetNamespace="http://schemas.microsoft.com/office/2006/metadata/properties" ma:root="true" ma:fieldsID="9dda95de9801fd1c93c91cddde6fc2e7" ns3:_="">
    <xsd:import namespace="7e9432b0-d8ea-4b35-9c89-77e28f8f00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9432b0-d8ea-4b35-9c89-77e28f8f00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sisl xmlns:xsi="http://www.w3.org/2001/XMLSchema-instance" xmlns:xsd="http://www.w3.org/2001/XMLSchema" xmlns="http://www.boldonjames.com/2008/01/sie/internal/label" sislVersion="0" policy="a10f9ac0-5937-4b4f-b459-96aedd9ed2c5" origin="userSelected">
  <element uid="7cd47945-6b3b-43a6-a00b-28702725611b" value=""/>
</sisl>
</file>

<file path=customXml/itemProps1.xml><?xml version="1.0" encoding="utf-8"?>
<ds:datastoreItem xmlns:ds="http://schemas.openxmlformats.org/officeDocument/2006/customXml" ds:itemID="{FFDB6C14-7BA4-4E68-B193-647AD499FF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9432b0-d8ea-4b35-9c89-77e28f8f0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010B17-D342-4C0D-A0CF-911F698612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D8D228-F301-4653-BBCF-97E002773CAD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7e9432b0-d8ea-4b35-9c89-77e28f8f00df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4075199-4351-4A49-B421-41B264CF35AB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Breitbild</PresentationFormat>
  <Paragraphs>124</Paragraphs>
  <Slides>28</Slides>
  <Notes>28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1_Office</vt:lpstr>
      <vt:lpstr>think-cell Folie</vt:lpstr>
      <vt:lpstr>Herzlich willkommen!</vt:lpstr>
      <vt:lpstr>Agenda</vt:lpstr>
      <vt:lpstr>Was macht der Elternverein?</vt:lpstr>
      <vt:lpstr>Das Vorstandsteam SJ 19/20</vt:lpstr>
      <vt:lpstr>Wir sind Elternverein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Einnahmen – Ausgaben Übersicht Stand 7. Juni 2020</vt:lpstr>
      <vt:lpstr>PowerPoint-Präsentation</vt:lpstr>
      <vt:lpstr>TERMINE ZUR VORBEREITUNG FÜR DAS SCHULJAHR 2020/21</vt:lpstr>
      <vt:lpstr>TERMINE ZUR VORBEREITUNG FÜR DAS SCHULJAHR 2020/21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Willkommen!</dc:title>
  <dc:creator>Eva Massauer-Kren</dc:creator>
  <cp:lastModifiedBy>Kaufmann, Claudia</cp:lastModifiedBy>
  <cp:revision>42</cp:revision>
  <dcterms:created xsi:type="dcterms:W3CDTF">2020-06-03T17:14:31Z</dcterms:created>
  <dcterms:modified xsi:type="dcterms:W3CDTF">2020-06-18T20:32:05Z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187d4df9-7b47-491b-a1fd-2f2518cb38a7</vt:lpwstr>
  </property>
  <property fmtid="{D5CDD505-2E9C-101B-9397-08002B2CF9AE}" pid="3" name="bjSaver">
    <vt:lpwstr>xFqTGLBQ/7srGPBRawmpwsEblF4j7AF2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policy="a10f9ac0-5937-4b4f-b459-96aedd9ed2c5" origin="userSelected" xmlns="http://www.boldonj</vt:lpwstr>
  </property>
  <property fmtid="{D5CDD505-2E9C-101B-9397-08002B2CF9AE}" pid="5" name="bjDocumentLabelXML-0">
    <vt:lpwstr>ames.com/2008/01/sie/internal/label"&gt;&lt;element uid="7cd47945-6b3b-43a6-a00b-28702725611b" value="" /&gt;&lt;/sisl&gt;</vt:lpwstr>
  </property>
  <property fmtid="{D5CDD505-2E9C-101B-9397-08002B2CF9AE}" pid="6" name="bjDocumentSecurityLabel">
    <vt:lpwstr>Nicht klassifiziert-Not Classified</vt:lpwstr>
  </property>
  <property fmtid="{D5CDD505-2E9C-101B-9397-08002B2CF9AE}" pid="7" name="ContentTypeId">
    <vt:lpwstr>0x0101002F212103ED659A45AAD108A42C4C486A</vt:lpwstr>
  </property>
  <property fmtid="{D5CDD505-2E9C-101B-9397-08002B2CF9AE}" pid="8" name="_AdHocReviewCycleID">
    <vt:i4>1144405478</vt:i4>
  </property>
  <property fmtid="{D5CDD505-2E9C-101B-9397-08002B2CF9AE}" pid="9" name="_NewReviewCycle">
    <vt:lpwstr/>
  </property>
  <property fmtid="{D5CDD505-2E9C-101B-9397-08002B2CF9AE}" pid="10" name="_EmailSubject">
    <vt:lpwstr>Parhamer EV Ausschusssitzung Original</vt:lpwstr>
  </property>
  <property fmtid="{D5CDD505-2E9C-101B-9397-08002B2CF9AE}" pid="11" name="_AuthorEmail">
    <vt:lpwstr>claudia.kaufmann@merck.com</vt:lpwstr>
  </property>
  <property fmtid="{D5CDD505-2E9C-101B-9397-08002B2CF9AE}" pid="12" name="_AuthorEmailDisplayName">
    <vt:lpwstr>Kaufmann, Claudia</vt:lpwstr>
  </property>
</Properties>
</file>